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9"/>
  </p:notesMasterIdLst>
  <p:handoutMasterIdLst>
    <p:handoutMasterId r:id="rId160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  <p:sldId id="273" r:id="rId158"/>
  </p:sldIdLst>
  <p:sldSz cx="12192000" cy="6858000"/>
  <p:notesSz cx="6858000" cy="9144000"/>
  <p:custDataLst>
    <p:custData r:id="rId92"/>
    <p:tags r:id="rId161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handoutMaster" Target="handoutMasters/handout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gs" Target="tags/tag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Réservoirs d'entreposage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3.7520391520000002E-2</c:v>
                </c:pt>
                <c:pt idx="1">
                  <c:v>0.49211527999999999</c:v>
                </c:pt>
                <c:pt idx="2">
                  <c:v>0.33768352370000004</c:v>
                </c:pt>
                <c:pt idx="3">
                  <c:v>6.5252854809999997E-2</c:v>
                </c:pt>
                <c:pt idx="4">
                  <c:v>6.7427949969999998E-2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Locaux d'entreprise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3.8022813690000004E-2</c:v>
                </c:pt>
                <c:pt idx="1">
                  <c:v>0.49429657789999998</c:v>
                </c:pt>
                <c:pt idx="2">
                  <c:v>0.34220532319999997</c:v>
                </c:pt>
                <c:pt idx="3">
                  <c:v>1.1406844110000001E-2</c:v>
                </c:pt>
                <c:pt idx="4">
                  <c:v>0.1140684411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E-47FC-8E68-7A3481E73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Entrepreneurs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9.2137592100000002E-3</c:v>
                </c:pt>
                <c:pt idx="1">
                  <c:v>0.45761670760000001</c:v>
                </c:pt>
                <c:pt idx="2">
                  <c:v>0.30343980340000004</c:v>
                </c:pt>
                <c:pt idx="3">
                  <c:v>3.68550369E-3</c:v>
                </c:pt>
                <c:pt idx="4">
                  <c:v>0.20884520880000002</c:v>
                </c:pt>
                <c:pt idx="5">
                  <c:v>1.71990172E-2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E-47FC-8E68-7A3481E732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Assurance combinée de la responsabilité environnementale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6.4171122989999996E-2</c:v>
                </c:pt>
                <c:pt idx="2">
                  <c:v>0.28342245989999998</c:v>
                </c:pt>
                <c:pt idx="3">
                  <c:v>1.3368983960000001E-2</c:v>
                </c:pt>
                <c:pt idx="4">
                  <c:v>0.60427807489999996</c:v>
                </c:pt>
                <c:pt idx="5">
                  <c:v>3.475935829E-2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6-44B7-93B1-039F000D3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8702.75</c:v>
                </c:pt>
                <c:pt idx="1">
                  <c:v>62707.786666666674</c:v>
                </c:pt>
                <c:pt idx="2">
                  <c:v>25938.400000000001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</a:rPr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0.68085106382978722</c:v>
                </c:pt>
                <c:pt idx="1">
                  <c:v>0.31914893617021278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Sheet1!$A$2:$A$9</c:f>
              <c:strCache>
                <c:ptCount val="8"/>
                <c:pt idx="0">
                  <c:v>Stations libre-services/stations-services - 66%</c:v>
                </c:pt>
                <c:pt idx="1">
                  <c:v>Commercial - 17%</c:v>
                </c:pt>
                <c:pt idx="2">
                  <c:v>Autre - 6%</c:v>
                </c:pt>
                <c:pt idx="3">
                  <c:v>Aéroports - 4%</c:v>
                </c:pt>
                <c:pt idx="4">
                  <c:v>Industrial - 3%</c:v>
                </c:pt>
                <c:pt idx="5">
                  <c:v>Résidentiel/appartement loué - 2%</c:v>
                </c:pt>
                <c:pt idx="6">
                  <c:v>Installations de stockage en vrac - 1%</c:v>
                </c:pt>
                <c:pt idx="7">
                  <c:v>Municipalités - 1%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0.66</c:v>
                </c:pt>
                <c:pt idx="1">
                  <c:v>0.17</c:v>
                </c:pt>
                <c:pt idx="2">
                  <c:v>0.06</c:v>
                </c:pt>
                <c:pt idx="3">
                  <c:v>0.04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Sheet1!$A$2:$A$8</c:f>
              <c:strCache>
                <c:ptCount val="7"/>
                <c:pt idx="0">
                  <c:v>Contamination - Sol - 36%</c:v>
                </c:pt>
                <c:pt idx="1">
                  <c:v>Autre - 24%</c:v>
                </c:pt>
                <c:pt idx="2">
                  <c:v>Fuite d'un réservoir d'entreposage (nettoyage sur le site) - 20%</c:v>
                </c:pt>
                <c:pt idx="3">
                  <c:v>Fuite de la tuyauterie (nettoyage sur le site) - 8%</c:v>
                </c:pt>
                <c:pt idx="4">
                  <c:v>Chargement/déchargement - 4%</c:v>
                </c:pt>
                <c:pt idx="5">
                  <c:v>Collision entre un véhicule et un réservoir - 4%</c:v>
                </c:pt>
                <c:pt idx="6">
                  <c:v>3RD P CLEAN UP - 4%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0.36065573770491804</c:v>
                </c:pt>
                <c:pt idx="1">
                  <c:v>0.23770491803278687</c:v>
                </c:pt>
                <c:pt idx="2">
                  <c:v>0.19672131147540983</c:v>
                </c:pt>
                <c:pt idx="3">
                  <c:v>8.1967213114754092E-2</c:v>
                </c:pt>
                <c:pt idx="4">
                  <c:v>4.0983606557377046E-2</c:v>
                </c:pt>
                <c:pt idx="5">
                  <c:v>4.0983606557377046E-2</c:v>
                </c:pt>
                <c:pt idx="6">
                  <c:v>4.0983606557377046E-2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5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00.xml"/><Relationship Id="rId7" Type="http://schemas.openxmlformats.org/officeDocument/2006/relationships/customXml" Target="../../customXml/item58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19.xml"/><Relationship Id="rId1" Type="http://schemas.openxmlformats.org/officeDocument/2006/relationships/customXml" Target="../../customXml/item110.xml"/><Relationship Id="rId6" Type="http://schemas.openxmlformats.org/officeDocument/2006/relationships/customXml" Target="../../customXml/item40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56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51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2.xml"/><Relationship Id="rId1" Type="http://schemas.openxmlformats.org/officeDocument/2006/relationships/customXml" Target="../../customXml/item18.xml"/><Relationship Id="rId6" Type="http://schemas.openxmlformats.org/officeDocument/2006/relationships/customXml" Target="../../customXml/item11.xml"/><Relationship Id="rId5" Type="http://schemas.openxmlformats.org/officeDocument/2006/relationships/customXml" Target="../../customXml/item129.xml"/><Relationship Id="rId4" Type="http://schemas.openxmlformats.org/officeDocument/2006/relationships/customXml" Target="../../customXml/item111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64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7.xml"/><Relationship Id="rId7" Type="http://schemas.openxmlformats.org/officeDocument/2006/relationships/customXml" Target="../../customXml/item9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01.xml"/><Relationship Id="rId1" Type="http://schemas.openxmlformats.org/officeDocument/2006/relationships/customXml" Target="../../customXml/item69.xml"/><Relationship Id="rId6" Type="http://schemas.openxmlformats.org/officeDocument/2006/relationships/customXml" Target="../../customXml/item36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22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89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6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116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79.xml"/><Relationship Id="rId1" Type="http://schemas.openxmlformats.org/officeDocument/2006/relationships/customXml" Target="../../customXml/item6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7.xml"/><Relationship Id="rId2" Type="http://schemas.openxmlformats.org/officeDocument/2006/relationships/customXml" Target="../../customXml/item112.xml"/><Relationship Id="rId1" Type="http://schemas.openxmlformats.org/officeDocument/2006/relationships/customXml" Target="../../customXml/item37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8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4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46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85.xml"/><Relationship Id="rId4" Type="http://schemas.openxmlformats.org/officeDocument/2006/relationships/customXml" Target="../../customXml/item13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3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13.xml"/><Relationship Id="rId1" Type="http://schemas.openxmlformats.org/officeDocument/2006/relationships/customXml" Target="../../customXml/item121.xml"/><Relationship Id="rId6" Type="http://schemas.openxmlformats.org/officeDocument/2006/relationships/customXml" Target="../../customXml/item115.xml"/><Relationship Id="rId5" Type="http://schemas.openxmlformats.org/officeDocument/2006/relationships/customXml" Target="../../customXml/item16.xml"/><Relationship Id="rId4" Type="http://schemas.openxmlformats.org/officeDocument/2006/relationships/customXml" Target="../../customXml/item9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4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1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4.xml"/><Relationship Id="rId2" Type="http://schemas.openxmlformats.org/officeDocument/2006/relationships/customXml" Target="../../customXml/item133.xml"/><Relationship Id="rId1" Type="http://schemas.openxmlformats.org/officeDocument/2006/relationships/customXml" Target="../../customXml/item7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.xml"/><Relationship Id="rId2" Type="http://schemas.openxmlformats.org/officeDocument/2006/relationships/customXml" Target="../../customXml/item134.xml"/><Relationship Id="rId1" Type="http://schemas.openxmlformats.org/officeDocument/2006/relationships/customXml" Target="../../customXml/item72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39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26.xml"/><Relationship Id="rId1" Type="http://schemas.openxmlformats.org/officeDocument/2006/relationships/customXml" Target="../../customXml/item83.xml"/><Relationship Id="rId6" Type="http://schemas.openxmlformats.org/officeDocument/2006/relationships/customXml" Target="../../customXml/item47.xml"/><Relationship Id="rId5" Type="http://schemas.openxmlformats.org/officeDocument/2006/relationships/customXml" Target="../../customXml/item5.xml"/><Relationship Id="rId4" Type="http://schemas.openxmlformats.org/officeDocument/2006/relationships/customXml" Target="../../customXml/item17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5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137.xml"/><Relationship Id="rId1" Type="http://schemas.openxmlformats.org/officeDocument/2006/relationships/customXml" Target="../../customXml/item14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74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78.xml"/><Relationship Id="rId4" Type="http://schemas.openxmlformats.org/officeDocument/2006/relationships/customXml" Target="../../customXml/item14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4.xml"/><Relationship Id="rId6" Type="http://schemas.openxmlformats.org/officeDocument/2006/relationships/customXml" Target="../../customXml/item103.xml"/><Relationship Id="rId5" Type="http://schemas.openxmlformats.org/officeDocument/2006/relationships/customXml" Target="../../customXml/item32.xml"/><Relationship Id="rId4" Type="http://schemas.openxmlformats.org/officeDocument/2006/relationships/customXml" Target="../../customXml/item4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5.xml"/><Relationship Id="rId2" Type="http://schemas.openxmlformats.org/officeDocument/2006/relationships/customXml" Target="../../customXml/item130.xml"/><Relationship Id="rId1" Type="http://schemas.openxmlformats.org/officeDocument/2006/relationships/customXml" Target="../../customXml/item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5.xml"/><Relationship Id="rId2" Type="http://schemas.openxmlformats.org/officeDocument/2006/relationships/customXml" Target="../../customXml/item87.xml"/><Relationship Id="rId1" Type="http://schemas.openxmlformats.org/officeDocument/2006/relationships/customXml" Target="../../customXml/item10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9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9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3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2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9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57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80.xml"/><Relationship Id="rId1" Type="http://schemas.openxmlformats.org/officeDocument/2006/relationships/customXml" Target="../../customXml/item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523036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Assurance dépollution et responsabilité environnementale de réservoirs d’entreposage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4578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Assurance dépollution et responsabilité environnementale de réservoirs d’entreposage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type </a:t>
            </a:r>
            <a:r>
              <a:rPr lang="en-US" sz="2400" cap="all" dirty="0" err="1">
                <a:solidFill>
                  <a:schemeClr val="accent1"/>
                </a:solidFill>
              </a:rPr>
              <a:t>d'assuré</a:t>
            </a:r>
            <a:endParaRPr lang="en-US" sz="2400" cap="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515346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fr-FR" dirty="0"/>
              <a:t>Assurance dépollution et responsabilité environnementale de réservoirs d’entreposage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RÉCLAMATIONS PAR SINISTRE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188452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fr-FR" dirty="0"/>
              <a:t>Assurance dépollution et responsabilité environnementale de réservoirs d’entreposage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PROFIL DES LIMITES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822060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fr-FR" dirty="0"/>
              <a:t>Assurance dépollution et responsabilité environnementale de réservoirs d’entreposage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DEEAB2E-E313-B72D-0419-0A3C0EF4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EXEMPLE DE RÉCLAMATION : CONTAMINATION D’ESSENCE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L’essence d’un réservoir d’entreposage souterrain non étanche a contaminé le site d’une station-service et a également coulé vers une propriété avoisinante et vers des puits d’eau potable par le système d’évacuation des eaux de pluie.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3B5F381-C450-ED34-CE8F-9CE0932B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8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FAIT EN BREF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En moyenne, nous ouvrons chaque année une douzaine de nouvelles réclamations liées aux réservoirs de stockage environnementaux et réglons plus d’un million de dollars de pertes.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9C2360C-90C1-E632-81B2-433EE2AB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6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6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1277</TotalTime>
  <Words>408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Réclamations par type d'assuré</vt:lpstr>
      <vt:lpstr>RÉCLAMATIONS PAR SINISTRE</vt:lpstr>
      <vt:lpstr>PROFIL DES LIMITES</vt:lpstr>
      <vt:lpstr>EXEMPLE DE RÉCLAMATION : CONTAMINATION D’ESSENCE</vt:lpstr>
      <vt:lpstr>FAIT EN BREF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20</cp:revision>
  <dcterms:created xsi:type="dcterms:W3CDTF">2024-11-22T17:30:20Z</dcterms:created>
  <dcterms:modified xsi:type="dcterms:W3CDTF">2025-02-05T14:38:21Z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