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7"/>
  </p:notesMasterIdLst>
  <p:handoutMasterIdLst>
    <p:handoutMasterId r:id="rId158"/>
  </p:handoutMasterIdLst>
  <p:sldIdLst>
    <p:sldId id="256" r:id="rId151"/>
    <p:sldId id="266" r:id="rId152"/>
    <p:sldId id="269" r:id="rId153"/>
    <p:sldId id="264" r:id="rId154"/>
    <p:sldId id="272" r:id="rId155"/>
    <p:sldId id="273" r:id="rId156"/>
  </p:sldIdLst>
  <p:sldSz cx="12192000" cy="6858000"/>
  <p:notesSz cx="6858000" cy="9144000"/>
  <p:custDataLst>
    <p:custData r:id="rId82"/>
    <p:tags r:id="rId159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tags" Target="tags/tag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ommentAuthors" Target="commentAuthor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viewProps" Target="viewProp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notesMaster" Target="notesMasters/notes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theme" Target="theme/theme1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handoutMaster" Target="handoutMasters/handout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Réclamations avec frais de défense uniquement</c:v>
                </c:pt>
                <c:pt idx="1">
                  <c:v>Réclamations avec indemnité payée</c:v>
                </c:pt>
                <c:pt idx="2">
                  <c:v>Mixte pour toutes les réclamations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20678.768586387436</c:v>
                </c:pt>
                <c:pt idx="1">
                  <c:v>38165.421761658035</c:v>
                </c:pt>
                <c:pt idx="2">
                  <c:v>27717.192075078208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Dollars Canadiens 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</a:rPr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Frais de défense uniquement</c:v>
                </c:pt>
                <c:pt idx="1">
                  <c:v>Indemnité incluant les frais de défense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0.51206896551724135</c:v>
                </c:pt>
                <c:pt idx="1">
                  <c:v>0.4879310344827586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Sheet1!$A$2:$A$10</c:f>
              <c:strCache>
                <c:ptCount val="9"/>
                <c:pt idx="0">
                  <c:v>250K $</c:v>
                </c:pt>
                <c:pt idx="1">
                  <c:v>500K $</c:v>
                </c:pt>
                <c:pt idx="2">
                  <c:v>1M $</c:v>
                </c:pt>
                <c:pt idx="3">
                  <c:v>2M $</c:v>
                </c:pt>
                <c:pt idx="4">
                  <c:v>3M $</c:v>
                </c:pt>
                <c:pt idx="5">
                  <c:v>4M $</c:v>
                </c:pt>
                <c:pt idx="6">
                  <c:v>5M $</c:v>
                </c:pt>
                <c:pt idx="7">
                  <c:v>10M $</c:v>
                </c:pt>
                <c:pt idx="8">
                  <c:v>10M+ $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2.1677927927927929E-2</c:v>
                </c:pt>
                <c:pt idx="1">
                  <c:v>3.2376126126126129E-2</c:v>
                </c:pt>
                <c:pt idx="2">
                  <c:v>0.30951576576576578</c:v>
                </c:pt>
                <c:pt idx="3">
                  <c:v>0.37972972972972974</c:v>
                </c:pt>
                <c:pt idx="4">
                  <c:v>4.5326576576576579E-2</c:v>
                </c:pt>
                <c:pt idx="5">
                  <c:v>6.7567567567567563E-3</c:v>
                </c:pt>
                <c:pt idx="6">
                  <c:v>0.18530405405405406</c:v>
                </c:pt>
                <c:pt idx="7">
                  <c:v>1.2387387387387387E-2</c:v>
                </c:pt>
                <c:pt idx="8">
                  <c:v>6.9256756756756769E-3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34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24.xml"/><Relationship Id="rId7" Type="http://schemas.openxmlformats.org/officeDocument/2006/relationships/customXml" Target="../../customXml/item119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93.xml"/><Relationship Id="rId1" Type="http://schemas.openxmlformats.org/officeDocument/2006/relationships/customXml" Target="../../customXml/item128.xml"/><Relationship Id="rId6" Type="http://schemas.openxmlformats.org/officeDocument/2006/relationships/customXml" Target="../../customXml/item19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30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48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44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07.xml"/><Relationship Id="rId1" Type="http://schemas.openxmlformats.org/officeDocument/2006/relationships/customXml" Target="../../customXml/item65.xml"/><Relationship Id="rId6" Type="http://schemas.openxmlformats.org/officeDocument/2006/relationships/customXml" Target="../../customXml/item125.xml"/><Relationship Id="rId5" Type="http://schemas.openxmlformats.org/officeDocument/2006/relationships/customXml" Target="../../customXml/item58.xml"/><Relationship Id="rId4" Type="http://schemas.openxmlformats.org/officeDocument/2006/relationships/customXml" Target="../../customXml/item112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56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21.xml"/><Relationship Id="rId7" Type="http://schemas.openxmlformats.org/officeDocument/2006/relationships/customXml" Target="../../customXml/item48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40.xml"/><Relationship Id="rId1" Type="http://schemas.openxmlformats.org/officeDocument/2006/relationships/customXml" Target="../../customXml/item80.xml"/><Relationship Id="rId6" Type="http://schemas.openxmlformats.org/officeDocument/2006/relationships/customXml" Target="../../customXml/item17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22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70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.xml"/><Relationship Id="rId2" Type="http://schemas.openxmlformats.org/officeDocument/2006/relationships/customXml" Target="../../customXml/item115.xml"/><Relationship Id="rId1" Type="http://schemas.openxmlformats.org/officeDocument/2006/relationships/customXml" Target="../../customXml/item103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5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4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8.xml"/><Relationship Id="rId2" Type="http://schemas.openxmlformats.org/officeDocument/2006/relationships/customXml" Target="../../customXml/item88.xml"/><Relationship Id="rId1" Type="http://schemas.openxmlformats.org/officeDocument/2006/relationships/customXml" Target="../../customXml/item90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4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2.xml"/><Relationship Id="rId2" Type="http://schemas.openxmlformats.org/officeDocument/2006/relationships/customXml" Target="../../customXml/item81.xml"/><Relationship Id="rId1" Type="http://schemas.openxmlformats.org/officeDocument/2006/relationships/customXml" Target="../../customXml/item143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85.xml"/><Relationship Id="rId4" Type="http://schemas.openxmlformats.org/officeDocument/2006/relationships/customXml" Target="../../customXml/item14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5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47.xml"/><Relationship Id="rId6" Type="http://schemas.openxmlformats.org/officeDocument/2006/relationships/customXml" Target="../../customXml/item22.xml"/><Relationship Id="rId5" Type="http://schemas.openxmlformats.org/officeDocument/2006/relationships/customXml" Target="../../customXml/item95.xml"/><Relationship Id="rId4" Type="http://schemas.openxmlformats.org/officeDocument/2006/relationships/customXml" Target="../../customXml/item1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7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3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1.xml"/><Relationship Id="rId2" Type="http://schemas.openxmlformats.org/officeDocument/2006/relationships/customXml" Target="../../customXml/item109.xml"/><Relationship Id="rId1" Type="http://schemas.openxmlformats.org/officeDocument/2006/relationships/customXml" Target="../../customXml/item66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1.xml"/><Relationship Id="rId2" Type="http://schemas.openxmlformats.org/officeDocument/2006/relationships/customXml" Target="../../customXml/item39.xml"/><Relationship Id="rId1" Type="http://schemas.openxmlformats.org/officeDocument/2006/relationships/customXml" Target="../../customXml/item138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4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37.xml"/><Relationship Id="rId1" Type="http://schemas.openxmlformats.org/officeDocument/2006/relationships/customXml" Target="../../customXml/item28.xml"/><Relationship Id="rId6" Type="http://schemas.openxmlformats.org/officeDocument/2006/relationships/customXml" Target="../../customXml/item99.xml"/><Relationship Id="rId5" Type="http://schemas.openxmlformats.org/officeDocument/2006/relationships/customXml" Target="../../customXml/item102.xml"/><Relationship Id="rId4" Type="http://schemas.openxmlformats.org/officeDocument/2006/relationships/customXml" Target="../../customXml/item47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04.xml"/><Relationship Id="rId1" Type="http://schemas.openxmlformats.org/officeDocument/2006/relationships/customXml" Target="../../customXml/item1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9.xml"/><Relationship Id="rId2" Type="http://schemas.openxmlformats.org/officeDocument/2006/relationships/customXml" Target="../../customXml/item57.xml"/><Relationship Id="rId1" Type="http://schemas.openxmlformats.org/officeDocument/2006/relationships/customXml" Target="../../customXml/item40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0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8.xml"/><Relationship Id="rId2" Type="http://schemas.openxmlformats.org/officeDocument/2006/relationships/customXml" Target="../../customXml/item75.xml"/><Relationship Id="rId1" Type="http://schemas.openxmlformats.org/officeDocument/2006/relationships/customXml" Target="../../customXml/item73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76.xml"/><Relationship Id="rId4" Type="http://schemas.openxmlformats.org/officeDocument/2006/relationships/customXml" Target="../../customXml/item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0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20.xml"/><Relationship Id="rId1" Type="http://schemas.openxmlformats.org/officeDocument/2006/relationships/customXml" Target="../../customXml/item108.xml"/><Relationship Id="rId6" Type="http://schemas.openxmlformats.org/officeDocument/2006/relationships/customXml" Target="../../customXml/item117.xml"/><Relationship Id="rId5" Type="http://schemas.openxmlformats.org/officeDocument/2006/relationships/customXml" Target="../../customXml/item59.xml"/><Relationship Id="rId4" Type="http://schemas.openxmlformats.org/officeDocument/2006/relationships/customXml" Target="../../customXml/item9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7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52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.xml"/><Relationship Id="rId2" Type="http://schemas.openxmlformats.org/officeDocument/2006/relationships/customXml" Target="../../customXml/item23.xml"/><Relationship Id="rId1" Type="http://schemas.openxmlformats.org/officeDocument/2006/relationships/customXml" Target="../../customXml/item6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9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9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2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7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1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34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92.xml"/><Relationship Id="rId1" Type="http://schemas.openxmlformats.org/officeDocument/2006/relationships/customXml" Target="../../customXml/item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FRAIS DE DÉFENSE EN MOYENNE PAR RÉCLAMATION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15550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>
                <a:latin typeface="DIN OT" panose="020B0504020201010104" pitchFamily="34" charset="0"/>
              </a:rPr>
              <a:t>Erreurs</a:t>
            </a:r>
            <a:r>
              <a:rPr lang="en-CA" dirty="0">
                <a:latin typeface="DIN OT" panose="020B0504020201010104" pitchFamily="34" charset="0"/>
              </a:rPr>
              <a:t> et omissions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INDEMNITÉ OU FRAIS DE DÉFENSE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22721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 err="1">
                <a:latin typeface="DIN OT" panose="020B0504020201010104" pitchFamily="34" charset="0"/>
              </a:rPr>
              <a:t>Erreurs</a:t>
            </a:r>
            <a:r>
              <a:rPr lang="en-CA" dirty="0">
                <a:latin typeface="DIN OT" panose="020B0504020201010104" pitchFamily="34" charset="0"/>
              </a:rPr>
              <a:t> et omissions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5821" y="6516000"/>
            <a:ext cx="9412807" cy="279083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 err="1">
                <a:solidFill>
                  <a:schemeClr val="accent1"/>
                </a:solidFill>
              </a:rPr>
              <a:t>Profil</a:t>
            </a:r>
            <a:r>
              <a:rPr lang="en-US" sz="2400" dirty="0">
                <a:solidFill>
                  <a:schemeClr val="accent1"/>
                </a:solidFill>
              </a:rPr>
              <a:t> des </a:t>
            </a:r>
            <a:r>
              <a:rPr lang="en-US" sz="2400" dirty="0" err="1">
                <a:solidFill>
                  <a:schemeClr val="accent1"/>
                </a:solidFill>
              </a:rPr>
              <a:t>limites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713280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 err="1"/>
              <a:t>Erreurs</a:t>
            </a:r>
            <a:r>
              <a:rPr lang="en-CA" dirty="0"/>
              <a:t> et omissions</a:t>
            </a:r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EXEMPLE DE RÉCLAMATION : NÉGLIGENCE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Les services d’un consultant en immigration ont été retenus pour remplir une demande de résidence permanente. La demande n’a jamais été reçue par Citoyenneté et Immigration Canada (CIC). Le client a présenté une réclamation contre le consultant en immigration, alléguant que ce dernier avait fait preuve de négligence dans le traitement de la demande.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9883" y="6607499"/>
            <a:ext cx="9377169" cy="154027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FAIT EN BREF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Chaque année, en moyenne, nous recevons généralement 1000 nouvelles réclamations en matière d’assurance contre les erreurs et omissions, et réglons des dossiers concernant des sinistres d’environ 20 millions de dollars.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2111" y="6607499"/>
            <a:ext cx="9344789" cy="123111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2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2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2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2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6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9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997</TotalTime>
  <Words>324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DIN OT</vt:lpstr>
      <vt:lpstr>Marsh McLennan</vt:lpstr>
      <vt:lpstr>2_Marsh McLennan</vt:lpstr>
      <vt:lpstr>Risk Analysis Charts</vt:lpstr>
      <vt:lpstr>FRAIS DE DÉFENSE EN MOYENNE PAR RÉCLAMATION</vt:lpstr>
      <vt:lpstr>INDEMNITÉ OU FRAIS DE DÉFENSE</vt:lpstr>
      <vt:lpstr>Profil des limites</vt:lpstr>
      <vt:lpstr>EXEMPLE DE RÉCLAMATION : NÉGLIGENCE</vt:lpstr>
      <vt:lpstr>FAIT EN BREF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20</cp:revision>
  <dcterms:created xsi:type="dcterms:W3CDTF">2024-11-22T17:30:20Z</dcterms:created>
  <dcterms:modified xsi:type="dcterms:W3CDTF">2025-02-05T13:32:11Z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