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86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Sheet1!$A$2:$A$4</c:f>
              <c:strCache>
                <c:ptCount val="3"/>
                <c:pt idx="0">
                  <c:v>5M $</c:v>
                </c:pt>
                <c:pt idx="1">
                  <c:v>moins de 5M $</c:v>
                </c:pt>
                <c:pt idx="2">
                  <c:v>10M $ - 20M $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0.69333333333333347</c:v>
                </c:pt>
                <c:pt idx="1">
                  <c:v>0.16</c:v>
                </c:pt>
                <c:pt idx="2">
                  <c:v>0.14666666666666667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dirty="0" err="1"/>
                  <a:t>Limites</a:t>
                </a:r>
                <a:r>
                  <a:rPr lang="en-CA" dirty="0"/>
                  <a:t> </a:t>
                </a:r>
                <a:r>
                  <a:rPr lang="en-CA" dirty="0" err="1"/>
                  <a:t>en</a:t>
                </a:r>
                <a:r>
                  <a:rPr lang="en-CA" dirty="0"/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14990.972477064221</c:v>
                </c:pt>
                <c:pt idx="1">
                  <c:v>43497.459649122815</c:v>
                </c:pt>
                <c:pt idx="2">
                  <c:v>22359.996371882087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0.74149659863945583</c:v>
                </c:pt>
                <c:pt idx="1">
                  <c:v>0.25850340136054423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Sheet1!$A$2:$A$12</c:f>
              <c:strCache>
                <c:ptCount val="11"/>
                <c:pt idx="0">
                  <c:v>Résidentiel (unités multiples) - 48%</c:v>
                </c:pt>
                <c:pt idx="1">
                  <c:v>Commercial (bureau/commerce de détail) - 21%</c:v>
                </c:pt>
                <c:pt idx="2">
                  <c:v>Routes - 7%</c:v>
                </c:pt>
                <c:pt idx="3">
                  <c:v>Autre - 7%</c:v>
                </c:pt>
                <c:pt idx="4">
                  <c:v>Ponts - 4%</c:v>
                </c:pt>
                <c:pt idx="5">
                  <c:v>École/Collège/Université - 3%</c:v>
                </c:pt>
                <c:pt idx="6">
                  <c:v>Aménagement de terrain - 3%</c:v>
                </c:pt>
                <c:pt idx="7">
                  <c:v>Résidence privée - 2%</c:v>
                </c:pt>
                <c:pt idx="8">
                  <c:v>Épuration/conduites d'eau - 2%</c:v>
                </c:pt>
                <c:pt idx="9">
                  <c:v>Mass Transit - 2%</c:v>
                </c:pt>
                <c:pt idx="10">
                  <c:v>Hôpital - 2%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0.47687861271676302</c:v>
                </c:pt>
                <c:pt idx="1">
                  <c:v>0.2138728323699422</c:v>
                </c:pt>
                <c:pt idx="2">
                  <c:v>6.9364161849710976E-2</c:v>
                </c:pt>
                <c:pt idx="3">
                  <c:v>7.0000000000000007E-2</c:v>
                </c:pt>
                <c:pt idx="4">
                  <c:v>4.046242774566474E-2</c:v>
                </c:pt>
                <c:pt idx="5">
                  <c:v>2.8901734104046242E-2</c:v>
                </c:pt>
                <c:pt idx="6">
                  <c:v>2.6011560693641619E-2</c:v>
                </c:pt>
                <c:pt idx="7">
                  <c:v>2.3121387283236993E-2</c:v>
                </c:pt>
                <c:pt idx="8">
                  <c:v>1.7341040462427744E-2</c:v>
                </c:pt>
                <c:pt idx="9">
                  <c:v>1.7341040462427744E-2</c:v>
                </c:pt>
                <c:pt idx="10">
                  <c:v>2.023121387283237E-2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Sheet1!$A$2:$A$9</c:f>
              <c:strCache>
                <c:ptCount val="8"/>
                <c:pt idx="0">
                  <c:v>Dégâts d'eau - 26%</c:v>
                </c:pt>
                <c:pt idx="1">
                  <c:v>Autre - 29%</c:v>
                </c:pt>
                <c:pt idx="2">
                  <c:v>Chute/préjudice corporel - 16%</c:v>
                </c:pt>
                <c:pt idx="3">
                  <c:v>Échec d'excavation - 9%</c:v>
                </c:pt>
                <c:pt idx="4">
                  <c:v>Dynamitage - 6%</c:v>
                </c:pt>
                <c:pt idx="5">
                  <c:v>Fuite d'eau - 6%</c:v>
                </c:pt>
                <c:pt idx="6">
                  <c:v>Compl. Operations - 5%</c:v>
                </c:pt>
                <c:pt idx="7">
                  <c:v>Automobile non-propriétaire - 3%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0.25959780621572209</c:v>
                </c:pt>
                <c:pt idx="1">
                  <c:v>0.29433272394881171</c:v>
                </c:pt>
                <c:pt idx="2">
                  <c:v>0.16453382084095064</c:v>
                </c:pt>
                <c:pt idx="3">
                  <c:v>8.7751371115173671E-2</c:v>
                </c:pt>
                <c:pt idx="4">
                  <c:v>6.0329067641681902E-2</c:v>
                </c:pt>
                <c:pt idx="5">
                  <c:v>5.850091407678245E-2</c:v>
                </c:pt>
                <c:pt idx="6">
                  <c:v>4.5703839122486288E-2</c:v>
                </c:pt>
                <c:pt idx="7">
                  <c:v>2.9250457038391225E-2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9.xml"/><Relationship Id="rId7" Type="http://schemas.openxmlformats.org/officeDocument/2006/relationships/customXml" Target="../../customXml/item95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9.xml"/><Relationship Id="rId6" Type="http://schemas.openxmlformats.org/officeDocument/2006/relationships/customXml" Target="../../customXml/item6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70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27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117.xml"/><Relationship Id="rId5" Type="http://schemas.openxmlformats.org/officeDocument/2006/relationships/customXml" Target="../../customXml/item18.xml"/><Relationship Id="rId4" Type="http://schemas.openxmlformats.org/officeDocument/2006/relationships/customXml" Target="../../customXml/item109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1.xml"/><Relationship Id="rId7" Type="http://schemas.openxmlformats.org/officeDocument/2006/relationships/customXml" Target="../../customXml/item4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24.xml"/><Relationship Id="rId6" Type="http://schemas.openxmlformats.org/officeDocument/2006/relationships/customXml" Target="../../customXml/item11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8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69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0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8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2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76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7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67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58.xml"/><Relationship Id="rId4" Type="http://schemas.openxmlformats.org/officeDocument/2006/relationships/customXml" Target="../../customXml/item6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42.xml"/><Relationship Id="rId6" Type="http://schemas.openxmlformats.org/officeDocument/2006/relationships/customXml" Target="../../customXml/item94.xml"/><Relationship Id="rId5" Type="http://schemas.openxmlformats.org/officeDocument/2006/relationships/customXml" Target="../../customXml/item89.xml"/><Relationship Id="rId4" Type="http://schemas.openxmlformats.org/officeDocument/2006/relationships/customXml" Target="../../customXml/item1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9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4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5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3.xml"/><Relationship Id="rId2" Type="http://schemas.openxmlformats.org/officeDocument/2006/relationships/customXml" Target="../../customXml/item132.xml"/><Relationship Id="rId1" Type="http://schemas.openxmlformats.org/officeDocument/2006/relationships/customXml" Target="../../customXml/item10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20.xml"/><Relationship Id="rId6" Type="http://schemas.openxmlformats.org/officeDocument/2006/relationships/customXml" Target="../../customXml/item54.xml"/><Relationship Id="rId5" Type="http://schemas.openxmlformats.org/officeDocument/2006/relationships/customXml" Target="../../customXml/item114.xml"/><Relationship Id="rId4" Type="http://schemas.openxmlformats.org/officeDocument/2006/relationships/customXml" Target="../../customXml/item96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6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111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6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7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120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33.xml"/><Relationship Id="rId4" Type="http://schemas.openxmlformats.org/officeDocument/2006/relationships/customXml" Target="../../customXml/item8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41.xml"/><Relationship Id="rId6" Type="http://schemas.openxmlformats.org/officeDocument/2006/relationships/customXml" Target="../../customXml/item5.xml"/><Relationship Id="rId5" Type="http://schemas.openxmlformats.org/officeDocument/2006/relationships/customXml" Target="../../customXml/item45.xml"/><Relationship Id="rId4" Type="http://schemas.openxmlformats.org/officeDocument/2006/relationships/customXml" Target="../../customXml/item6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2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5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14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3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9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0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16.xml"/><Relationship Id="rId1" Type="http://schemas.openxmlformats.org/officeDocument/2006/relationships/customXml" Target="../../customXml/item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810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RCG de la construction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63281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RCG de la construction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projet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87334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780982"/>
            <a:ext cx="11226800" cy="390950"/>
          </a:xfrm>
        </p:spPr>
        <p:txBody>
          <a:bodyPr/>
          <a:lstStyle/>
          <a:p>
            <a:r>
              <a:rPr lang="en-CA" dirty="0"/>
              <a:t>RCG de la construction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perte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705860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764101"/>
            <a:ext cx="11226800" cy="358398"/>
          </a:xfrm>
        </p:spPr>
        <p:txBody>
          <a:bodyPr/>
          <a:lstStyle/>
          <a:p>
            <a:r>
              <a:rPr lang="en-CA" dirty="0"/>
              <a:t>RCG de la construction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Construction CGL PROJECT - LIMIT PROFILE BY FEE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06009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RCG de la construction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42AF290-46E9-0E2E-21F0-61CD5D34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</a:t>
            </a:r>
            <a:r>
              <a:rPr lang="en-CA" sz="2400" dirty="0" err="1">
                <a:solidFill>
                  <a:schemeClr val="accent1"/>
                </a:solidFill>
              </a:rPr>
              <a:t>en</a:t>
            </a:r>
            <a:r>
              <a:rPr lang="en-CA" sz="2400" dirty="0">
                <a:solidFill>
                  <a:schemeClr val="accent1"/>
                </a:solidFill>
              </a:rPr>
              <a:t> </a:t>
            </a:r>
            <a:r>
              <a:rPr lang="en-CA" sz="2400" dirty="0" err="1">
                <a:solidFill>
                  <a:schemeClr val="accent1"/>
                </a:solidFill>
              </a:rPr>
              <a:t>bref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Nous avons géré plus de 1 500 réclamations Construction CGL et réglé plus de 45 millions de dollars de pertes totales.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1026240-32F7-244C-FF24-3D0BBCFC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7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809</TotalTime>
  <Words>314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Réclamations par projet</vt:lpstr>
      <vt:lpstr>Réclamations par perte</vt:lpstr>
      <vt:lpstr>Construction CGL PROJECT - LIMIT PROFILE BY FEE RANGE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2025-01-02T16:17:49Z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