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8"/>
  </p:notesMasterIdLst>
  <p:handoutMasterIdLst>
    <p:handoutMasterId r:id="rId159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</p:sldIdLst>
  <p:sldSz cx="12192000" cy="6858000"/>
  <p:notesSz cx="6858000" cy="9144000"/>
  <p:custDataLst>
    <p:custData r:id="rId58"/>
    <p:tags r:id="rId160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90" y="4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handoutMaster" Target="handoutMasters/handout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ags" Target="tags/tag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Sheet1!$A$2:$A$4</c:f>
              <c:strCache>
                <c:ptCount val="3"/>
                <c:pt idx="0">
                  <c:v>jusqu'à 10M $</c:v>
                </c:pt>
                <c:pt idx="1">
                  <c:v>10M $ - 20M $</c:v>
                </c:pt>
                <c:pt idx="2">
                  <c:v>20M $ - 50M $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0.79255319148936165</c:v>
                </c:pt>
                <c:pt idx="1">
                  <c:v>0.11968085106382979</c:v>
                </c:pt>
                <c:pt idx="2">
                  <c:v>8.7765957446808512E-2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Réclamations avec frais de défense uniquement</c:v>
                </c:pt>
                <c:pt idx="1">
                  <c:v>Réclamations avec indemnité payée</c:v>
                </c:pt>
                <c:pt idx="2">
                  <c:v>Mixte pour toutes les réclamations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9526.6406015037592</c:v>
                </c:pt>
                <c:pt idx="1">
                  <c:v>45580.416438356166</c:v>
                </c:pt>
                <c:pt idx="2">
                  <c:v>28393.491039426528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Dollars Canadiens ($)</a:t>
                </a:r>
                <a:endParaRPr lang="en-CA" sz="1800" b="0" i="0" u="none" strike="noStrike" kern="1200" baseline="0" dirty="0">
                  <a:solidFill>
                    <a:srgbClr val="002147">
                      <a:lumMod val="65000"/>
                      <a:lumOff val="35000"/>
                    </a:srgb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Frais de défense uniquement</c:v>
                </c:pt>
                <c:pt idx="1">
                  <c:v>Indemnité incluant les frais de défense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0.47670250896057348</c:v>
                </c:pt>
                <c:pt idx="1">
                  <c:v>0.52329749103942658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Sheet1!$A$2:$A$7</c:f>
              <c:strCache>
                <c:ptCount val="6"/>
                <c:pt idx="0">
                  <c:v>Résidentiel (unités multiples) - 47%</c:v>
                </c:pt>
                <c:pt idx="1">
                  <c:v>Commercial (bureau/commerce de détail) - 21%</c:v>
                </c:pt>
                <c:pt idx="2">
                  <c:v>Autre - 16%</c:v>
                </c:pt>
                <c:pt idx="3">
                  <c:v>École/Collège/Université - 9%</c:v>
                </c:pt>
                <c:pt idx="4">
                  <c:v>Hôpital - 5%</c:v>
                </c:pt>
                <c:pt idx="5">
                  <c:v>Centre récréatif/sportif ou centre des congrès - 2%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0.47008547008547008</c:v>
                </c:pt>
                <c:pt idx="1">
                  <c:v>0.21367521367521367</c:v>
                </c:pt>
                <c:pt idx="2">
                  <c:v>0.15811965811965811</c:v>
                </c:pt>
                <c:pt idx="3">
                  <c:v>8.9743589743589744E-2</c:v>
                </c:pt>
                <c:pt idx="4">
                  <c:v>5.128205128205128E-2</c:v>
                </c:pt>
                <c:pt idx="5">
                  <c:v>1.7094017094017096E-2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Sheet1!$A$2:$A$9</c:f>
              <c:strCache>
                <c:ptCount val="8"/>
                <c:pt idx="0">
                  <c:v>Dégâts d'eau - 35%</c:v>
                </c:pt>
                <c:pt idx="1">
                  <c:v>Autre - 35%</c:v>
                </c:pt>
                <c:pt idx="2">
                  <c:v>Vol/cambriolage - 7%</c:v>
                </c:pt>
                <c:pt idx="3">
                  <c:v>Incendie - 6%</c:v>
                </c:pt>
                <c:pt idx="4">
                  <c:v>Fuite d'eau - 5%</c:v>
                </c:pt>
                <c:pt idx="5">
                  <c:v>Tempête de vent - 4%</c:v>
                </c:pt>
                <c:pt idx="6">
                  <c:v>Builders Risk - 4%</c:v>
                </c:pt>
                <c:pt idx="7">
                  <c:v>Échec d'excavation - 3%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0.34567901234567899</c:v>
                </c:pt>
                <c:pt idx="1">
                  <c:v>0.35493827160493829</c:v>
                </c:pt>
                <c:pt idx="2">
                  <c:v>7.407407407407407E-2</c:v>
                </c:pt>
                <c:pt idx="3">
                  <c:v>6.4814814814814811E-2</c:v>
                </c:pt>
                <c:pt idx="4">
                  <c:v>4.9382716049382713E-2</c:v>
                </c:pt>
                <c:pt idx="5">
                  <c:v>4.0123456790123455E-2</c:v>
                </c:pt>
                <c:pt idx="6">
                  <c:v>3.7037037037037035E-2</c:v>
                </c:pt>
                <c:pt idx="7">
                  <c:v>3.3950617283950615E-2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3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48.xml"/><Relationship Id="rId7" Type="http://schemas.openxmlformats.org/officeDocument/2006/relationships/customXml" Target="../../customXml/item49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88.xml"/><Relationship Id="rId6" Type="http://schemas.openxmlformats.org/officeDocument/2006/relationships/customXml" Target="../../customXml/item13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81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23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75.xml"/><Relationship Id="rId1" Type="http://schemas.openxmlformats.org/officeDocument/2006/relationships/customXml" Target="../../customXml/item59.xml"/><Relationship Id="rId6" Type="http://schemas.openxmlformats.org/officeDocument/2006/relationships/customXml" Target="../../customXml/item44.xml"/><Relationship Id="rId5" Type="http://schemas.openxmlformats.org/officeDocument/2006/relationships/customXml" Target="../../customXml/item136.xml"/><Relationship Id="rId4" Type="http://schemas.openxmlformats.org/officeDocument/2006/relationships/customXml" Target="../../customXml/item11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78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13.xml"/><Relationship Id="rId7" Type="http://schemas.openxmlformats.org/officeDocument/2006/relationships/customXml" Target="../../customXml/item5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103.xml"/><Relationship Id="rId6" Type="http://schemas.openxmlformats.org/officeDocument/2006/relationships/customXml" Target="../../customXml/item13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5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68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7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31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64.xml"/><Relationship Id="rId1" Type="http://schemas.openxmlformats.org/officeDocument/2006/relationships/customXml" Target="../../customXml/item13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5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7.xml"/><Relationship Id="rId2" Type="http://schemas.openxmlformats.org/officeDocument/2006/relationships/customXml" Target="../../customXml/item121.xml"/><Relationship Id="rId1" Type="http://schemas.openxmlformats.org/officeDocument/2006/relationships/customXml" Target="../../customXml/item48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1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8.xml"/><Relationship Id="rId2" Type="http://schemas.openxmlformats.org/officeDocument/2006/relationships/customXml" Target="../../customXml/item130.xml"/><Relationship Id="rId1" Type="http://schemas.openxmlformats.org/officeDocument/2006/relationships/customXml" Target="../../customXml/item71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5.xml"/><Relationship Id="rId4" Type="http://schemas.openxmlformats.org/officeDocument/2006/relationships/customXml" Target="../../customXml/item8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39.xml"/><Relationship Id="rId6" Type="http://schemas.openxmlformats.org/officeDocument/2006/relationships/customXml" Target="../../customXml/item140.xml"/><Relationship Id="rId5" Type="http://schemas.openxmlformats.org/officeDocument/2006/relationships/customXml" Target="../../customXml/item143.xml"/><Relationship Id="rId4" Type="http://schemas.openxmlformats.org/officeDocument/2006/relationships/customXml" Target="../../customXml/item1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.xml"/><Relationship Id="rId2" Type="http://schemas.openxmlformats.org/officeDocument/2006/relationships/customXml" Target="../../customXml/item85.xml"/><Relationship Id="rId1" Type="http://schemas.openxmlformats.org/officeDocument/2006/relationships/customXml" Target="../../customXml/item1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2.xml"/><Relationship Id="rId2" Type="http://schemas.openxmlformats.org/officeDocument/2006/relationships/customXml" Target="../../customXml/item91.xml"/><Relationship Id="rId1" Type="http://schemas.openxmlformats.org/officeDocument/2006/relationships/customXml" Target="../../customXml/item95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6.xml"/><Relationship Id="rId2" Type="http://schemas.openxmlformats.org/officeDocument/2006/relationships/customXml" Target="../../customXml/item46.xml"/><Relationship Id="rId1" Type="http://schemas.openxmlformats.org/officeDocument/2006/relationships/customXml" Target="../../customXml/item126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33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79.xml"/><Relationship Id="rId1" Type="http://schemas.openxmlformats.org/officeDocument/2006/relationships/customXml" Target="../../customXml/item146.xml"/><Relationship Id="rId6" Type="http://schemas.openxmlformats.org/officeDocument/2006/relationships/customXml" Target="../../customXml/item63.xml"/><Relationship Id="rId5" Type="http://schemas.openxmlformats.org/officeDocument/2006/relationships/customXml" Target="../../customXml/item125.xml"/><Relationship Id="rId4" Type="http://schemas.openxmlformats.org/officeDocument/2006/relationships/customXml" Target="../../customXml/item122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08.xml"/><Relationship Id="rId1" Type="http://schemas.openxmlformats.org/officeDocument/2006/relationships/customXml" Target="../../customXml/item6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4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72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3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2.xml"/><Relationship Id="rId2" Type="http://schemas.openxmlformats.org/officeDocument/2006/relationships/customXml" Target="../../customXml/item101.xml"/><Relationship Id="rId1" Type="http://schemas.openxmlformats.org/officeDocument/2006/relationships/customXml" Target="../../customXml/item4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10.xml"/><Relationship Id="rId4" Type="http://schemas.openxmlformats.org/officeDocument/2006/relationships/customXml" Target="../../customXml/item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4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10.xml"/><Relationship Id="rId6" Type="http://schemas.openxmlformats.org/officeDocument/2006/relationships/customXml" Target="../../customXml/item87.xml"/><Relationship Id="rId5" Type="http://schemas.openxmlformats.org/officeDocument/2006/relationships/customXml" Target="../../customXml/item27.xml"/><Relationship Id="rId4" Type="http://schemas.openxmlformats.org/officeDocument/2006/relationships/customXml" Target="../../customXml/item5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8.xml"/><Relationship Id="rId2" Type="http://schemas.openxmlformats.org/officeDocument/2006/relationships/customXml" Target="../../customXml/item104.xml"/><Relationship Id="rId1" Type="http://schemas.openxmlformats.org/officeDocument/2006/relationships/customXml" Target="../../customXml/item2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9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0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2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12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09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1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8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5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FRAIS DE DÉFENSE EN MOYENNE PAR RÉCLAMATION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08329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Assurance chantier</a:t>
            </a:r>
          </a:p>
          <a:p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INDEMNITÉ OU FRAIS DE DÉFENSE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599245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Assurance chantier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cap="all" dirty="0">
                <a:solidFill>
                  <a:schemeClr val="accent1"/>
                </a:solidFill>
              </a:rPr>
              <a:t>Assurance chantier Réclamations par PROJET</a:t>
            </a:r>
            <a:endParaRPr lang="en-US" sz="2400" cap="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915026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10165"/>
            <a:ext cx="11226800" cy="390950"/>
          </a:xfrm>
        </p:spPr>
        <p:txBody>
          <a:bodyPr/>
          <a:lstStyle/>
          <a:p>
            <a:r>
              <a:rPr lang="en-CA" dirty="0"/>
              <a:t>Assurance chantier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cap="all" dirty="0">
                <a:solidFill>
                  <a:schemeClr val="accent1"/>
                </a:solidFill>
              </a:rPr>
              <a:t>Assurance chantier Réclamations par PERTE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424329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764101"/>
            <a:ext cx="11226800" cy="358398"/>
          </a:xfrm>
        </p:spPr>
        <p:txBody>
          <a:bodyPr/>
          <a:lstStyle/>
          <a:p>
            <a:r>
              <a:rPr lang="en-CA" dirty="0"/>
              <a:t>Assurance chantier</a:t>
            </a:r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RISQUE ASSURANCE CHANTIER- 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695092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Assurance chantier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9FBF468-E404-1477-2258-742C8CB4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EXEMPLE DE RÉCLAMATION : INCENDIE DANS UNE ÉCOLE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Des travaux de construction étaient réalisés à une école pendant les mois d’été, lorsque des vandales se sont introduits la nuit dans l’école et ont allumé un incendie qui a causé des dommages dans différentes zones du projet assuré. Les travaux de nettoyage et les réparations au projet devaient être effectués et achevés avant l’ouverture de l’école à l’automne.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A3B17C7-4658-5B2D-000D-718A58AD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0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0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5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489</TotalTime>
  <Words>343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DIN OT</vt:lpstr>
      <vt:lpstr>Marsh McLennan</vt:lpstr>
      <vt:lpstr>2_Marsh McLennan</vt:lpstr>
      <vt:lpstr>Risk Analysis Charts</vt:lpstr>
      <vt:lpstr>FRAIS DE DÉFENSE EN MOYENNE PAR RÉCLAMATION</vt:lpstr>
      <vt:lpstr>INDEMNITÉ OU FRAIS DE DÉFENSE</vt:lpstr>
      <vt:lpstr>Assurance chantier Réclamations par PROJET</vt:lpstr>
      <vt:lpstr>Assurance chantier Réclamations par PERTE</vt:lpstr>
      <vt:lpstr>RISQUE ASSURANCE CHANTIER- LIMIT PROFILE</vt:lpstr>
      <vt:lpstr>EXEMPLE DE RÉCLAMATION : INCENDIE DANS UNE ÉCOLE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16</cp:revision>
  <dcterms:created xsi:type="dcterms:W3CDTF">2024-11-22T17:30:20Z</dcterms:created>
  <dcterms:modified xsi:type="dcterms:W3CDTF">2025-01-02T16:13:15Z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