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8"/>
  </p:notesMasterIdLst>
  <p:handoutMasterIdLst>
    <p:handoutMasterId r:id="rId159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</p:sldIdLst>
  <p:sldSz cx="12192000" cy="6858000"/>
  <p:notesSz cx="6858000" cy="9144000"/>
  <p:custDataLst>
    <p:custData r:id="rId73"/>
    <p:tags r:id="rId160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handoutMaster" Target="handoutMasters/handout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ags" Target="tags/tag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ableStyles" Target="tableStyle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$0 to $10,000,000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Sheet1!$A$2:$A$5</c:f>
              <c:strCache>
                <c:ptCount val="4"/>
                <c:pt idx="0">
                  <c:v>less than $5M</c:v>
                </c:pt>
                <c:pt idx="1">
                  <c:v>$5M</c:v>
                </c:pt>
                <c:pt idx="2">
                  <c:v>$10M</c:v>
                </c:pt>
                <c:pt idx="3">
                  <c:v>$15M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4.245283018867925E-2</c:v>
                </c:pt>
                <c:pt idx="1">
                  <c:v>0.6367924528301887</c:v>
                </c:pt>
                <c:pt idx="2">
                  <c:v>0.30660377358490565</c:v>
                </c:pt>
                <c:pt idx="3">
                  <c:v>1.4150943396226417E-2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$10,000,001 to $20,000,000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less than $5M</c:v>
                </c:pt>
                <c:pt idx="1">
                  <c:v>$5M</c:v>
                </c:pt>
                <c:pt idx="2">
                  <c:v>$10M</c:v>
                </c:pt>
                <c:pt idx="3">
                  <c:v>$15M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</c:v>
                </c:pt>
                <c:pt idx="1">
                  <c:v>0.375</c:v>
                </c:pt>
                <c:pt idx="2">
                  <c:v>0.5625</c:v>
                </c:pt>
                <c:pt idx="3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7D-4BB2-9DE3-FDDEC24436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$20,000,001 to $50,000,000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less than $5M</c:v>
                </c:pt>
                <c:pt idx="1">
                  <c:v>$5M</c:v>
                </c:pt>
                <c:pt idx="2">
                  <c:v>$10M</c:v>
                </c:pt>
                <c:pt idx="3">
                  <c:v>$15M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</c:v>
                </c:pt>
                <c:pt idx="1">
                  <c:v>0.33333333333333326</c:v>
                </c:pt>
                <c:pt idx="2">
                  <c:v>0.6</c:v>
                </c:pt>
                <c:pt idx="3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7D-4BB2-9DE3-FDDEC24436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Above $50,000,000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less than $5M</c:v>
                </c:pt>
                <c:pt idx="1">
                  <c:v>$5M</c:v>
                </c:pt>
                <c:pt idx="2">
                  <c:v>$10M</c:v>
                </c:pt>
                <c:pt idx="3">
                  <c:v>$15M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7D-4BB2-9DE3-FDDEC2443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32591.320353982301</c:v>
                </c:pt>
                <c:pt idx="1">
                  <c:v>91220.431168831172</c:v>
                </c:pt>
                <c:pt idx="2">
                  <c:v>56351.538947368426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0.59473684210526312</c:v>
                </c:pt>
                <c:pt idx="1">
                  <c:v>0.40526315789473683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Sheet1!$A$2:$A$8</c:f>
              <c:strCache>
                <c:ptCount val="7"/>
                <c:pt idx="0">
                  <c:v>Multi-unit Residential - 65%</c:v>
                </c:pt>
                <c:pt idx="1">
                  <c:v>Commercial (Office/Retail) - 16%</c:v>
                </c:pt>
                <c:pt idx="2">
                  <c:v>School/College/University - 6%</c:v>
                </c:pt>
                <c:pt idx="3">
                  <c:v>Roadways - 1%</c:v>
                </c:pt>
                <c:pt idx="4">
                  <c:v>Hospital - 3%</c:v>
                </c:pt>
                <c:pt idx="5">
                  <c:v>Recreational/Sports Convention Centre - 3%</c:v>
                </c:pt>
                <c:pt idx="6">
                  <c:v>Other - 6%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0.64673157162726014</c:v>
                </c:pt>
                <c:pt idx="1">
                  <c:v>0.15577190542420027</c:v>
                </c:pt>
                <c:pt idx="2">
                  <c:v>5.8414464534075103E-2</c:v>
                </c:pt>
                <c:pt idx="3">
                  <c:v>8.3449235048678721E-3</c:v>
                </c:pt>
                <c:pt idx="4">
                  <c:v>3.4770514603616132E-2</c:v>
                </c:pt>
                <c:pt idx="5">
                  <c:v>3.4770514603616132E-2</c:v>
                </c:pt>
                <c:pt idx="6">
                  <c:v>6.1196105702364396E-2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Sheet1!$A$2:$A$9</c:f>
              <c:strCache>
                <c:ptCount val="8"/>
                <c:pt idx="0">
                  <c:v>Water Damage - 35%</c:v>
                </c:pt>
                <c:pt idx="1">
                  <c:v>Slip &amp; Fall/Bodily Injury - 26%</c:v>
                </c:pt>
                <c:pt idx="2">
                  <c:v>Other - 16%</c:v>
                </c:pt>
                <c:pt idx="3">
                  <c:v>Water Leakage - 8%</c:v>
                </c:pt>
                <c:pt idx="4">
                  <c:v>Compl. Operations - 6%</c:v>
                </c:pt>
                <c:pt idx="5">
                  <c:v>Excavation Failure - 5%</c:v>
                </c:pt>
                <c:pt idx="6">
                  <c:v>WU OPERATIONS - 3%</c:v>
                </c:pt>
                <c:pt idx="7">
                  <c:v>Demolition - 1%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0.34523809523809523</c:v>
                </c:pt>
                <c:pt idx="1">
                  <c:v>0.26428571428571429</c:v>
                </c:pt>
                <c:pt idx="2">
                  <c:v>0.16190476190476191</c:v>
                </c:pt>
                <c:pt idx="3">
                  <c:v>7.9761904761904756E-2</c:v>
                </c:pt>
                <c:pt idx="4">
                  <c:v>5.7142857142857141E-2</c:v>
                </c:pt>
                <c:pt idx="5">
                  <c:v>4.7619047619047616E-2</c:v>
                </c:pt>
                <c:pt idx="6">
                  <c:v>3.0952380952380953E-2</c:v>
                </c:pt>
                <c:pt idx="7">
                  <c:v>1.3095238095238096E-2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01/01/2025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21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94.xml"/><Relationship Id="rId7" Type="http://schemas.openxmlformats.org/officeDocument/2006/relationships/customXml" Target="../../customXml/item123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33.xml"/><Relationship Id="rId6" Type="http://schemas.openxmlformats.org/officeDocument/2006/relationships/customXml" Target="../../customXml/item135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39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51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76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07.xml"/><Relationship Id="rId1" Type="http://schemas.openxmlformats.org/officeDocument/2006/relationships/customXml" Target="../../customXml/item92.xml"/><Relationship Id="rId6" Type="http://schemas.openxmlformats.org/officeDocument/2006/relationships/customXml" Target="../../customXml/item91.xml"/><Relationship Id="rId5" Type="http://schemas.openxmlformats.org/officeDocument/2006/relationships/customXml" Target="../../customXml/item37.xml"/><Relationship Id="rId4" Type="http://schemas.openxmlformats.org/officeDocument/2006/relationships/customXml" Target="../../customXml/item9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24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9.xml"/><Relationship Id="rId7" Type="http://schemas.openxmlformats.org/officeDocument/2006/relationships/customXml" Target="../../customXml/item10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63.xml"/><Relationship Id="rId6" Type="http://schemas.openxmlformats.org/officeDocument/2006/relationships/customXml" Target="../../customXml/item1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42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25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9.xml"/><Relationship Id="rId2" Type="http://schemas.openxmlformats.org/officeDocument/2006/relationships/customXml" Target="../../customXml/item144.xml"/><Relationship Id="rId1" Type="http://schemas.openxmlformats.org/officeDocument/2006/relationships/customXml" Target="../../customXml/item82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112.xml"/><Relationship Id="rId1" Type="http://schemas.openxmlformats.org/officeDocument/2006/relationships/customXml" Target="../../customXml/item2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5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0.xml"/><Relationship Id="rId2" Type="http://schemas.openxmlformats.org/officeDocument/2006/relationships/customXml" Target="../../customXml/item86.xml"/><Relationship Id="rId1" Type="http://schemas.openxmlformats.org/officeDocument/2006/relationships/customXml" Target="../../customXml/item56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7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9.xml"/><Relationship Id="rId2" Type="http://schemas.openxmlformats.org/officeDocument/2006/relationships/customXml" Target="../../customXml/item143.xml"/><Relationship Id="rId1" Type="http://schemas.openxmlformats.org/officeDocument/2006/relationships/customXml" Target="../../customXml/item79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96.xml"/><Relationship Id="rId4" Type="http://schemas.openxmlformats.org/officeDocument/2006/relationships/customXml" Target="../../customXml/item6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1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139.xml"/><Relationship Id="rId6" Type="http://schemas.openxmlformats.org/officeDocument/2006/relationships/customXml" Target="../../customXml/item60.xml"/><Relationship Id="rId5" Type="http://schemas.openxmlformats.org/officeDocument/2006/relationships/customXml" Target="../../customXml/item116.xml"/><Relationship Id="rId4" Type="http://schemas.openxmlformats.org/officeDocument/2006/relationships/customXml" Target="../../customXml/item8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5.xml"/><Relationship Id="rId2" Type="http://schemas.openxmlformats.org/officeDocument/2006/relationships/customXml" Target="../../customXml/item88.xml"/><Relationship Id="rId1" Type="http://schemas.openxmlformats.org/officeDocument/2006/relationships/customXml" Target="../../customXml/item55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5.xml"/><Relationship Id="rId2" Type="http://schemas.openxmlformats.org/officeDocument/2006/relationships/customXml" Target="../../customXml/item114.xml"/><Relationship Id="rId1" Type="http://schemas.openxmlformats.org/officeDocument/2006/relationships/customXml" Target="../../customXml/item1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.xml"/><Relationship Id="rId2" Type="http://schemas.openxmlformats.org/officeDocument/2006/relationships/customXml" Target="../../customXml/item106.xml"/><Relationship Id="rId1" Type="http://schemas.openxmlformats.org/officeDocument/2006/relationships/customXml" Target="../../customXml/item28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42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34.xml"/><Relationship Id="rId1" Type="http://schemas.openxmlformats.org/officeDocument/2006/relationships/customXml" Target="../../customXml/item137.xml"/><Relationship Id="rId6" Type="http://schemas.openxmlformats.org/officeDocument/2006/relationships/customXml" Target="../../customXml/item148.xml"/><Relationship Id="rId5" Type="http://schemas.openxmlformats.org/officeDocument/2006/relationships/customXml" Target="../../customXml/item14.xml"/><Relationship Id="rId4" Type="http://schemas.openxmlformats.org/officeDocument/2006/relationships/customXml" Target="../../customXml/item98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14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3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4.xml"/><Relationship Id="rId2" Type="http://schemas.openxmlformats.org/officeDocument/2006/relationships/customXml" Target="../../customXml/item131.xml"/><Relationship Id="rId1" Type="http://schemas.openxmlformats.org/officeDocument/2006/relationships/customXml" Target="../../customXml/item102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2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6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8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99.xml"/><Relationship Id="rId4" Type="http://schemas.openxmlformats.org/officeDocument/2006/relationships/customXml" Target="../../customXml/item5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5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83.xml"/><Relationship Id="rId1" Type="http://schemas.openxmlformats.org/officeDocument/2006/relationships/customXml" Target="../../customXml/item6.xml"/><Relationship Id="rId6" Type="http://schemas.openxmlformats.org/officeDocument/2006/relationships/customXml" Target="../../customXml/item141.xml"/><Relationship Id="rId5" Type="http://schemas.openxmlformats.org/officeDocument/2006/relationships/customXml" Target="../../customXml/item29.xml"/><Relationship Id="rId4" Type="http://schemas.openxmlformats.org/officeDocument/2006/relationships/customXml" Target="../../customXml/item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5.xml"/><Relationship Id="rId2" Type="http://schemas.openxmlformats.org/officeDocument/2006/relationships/customXml" Target="../../customXml/item80.xml"/><Relationship Id="rId1" Type="http://schemas.openxmlformats.org/officeDocument/2006/relationships/customXml" Target="../../customXml/item4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3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2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10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69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3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4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5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44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40.xml"/><Relationship Id="rId1" Type="http://schemas.openxmlformats.org/officeDocument/2006/relationships/customXml" Target="../../customXml/item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638539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Wrap-Up Liability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266884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Wrap-Up Liability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PROJECT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011149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en-CA" dirty="0"/>
              <a:t>Wrap-Up Liability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LOSS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030288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43300"/>
            <a:ext cx="11226800" cy="358398"/>
          </a:xfrm>
        </p:spPr>
        <p:txBody>
          <a:bodyPr/>
          <a:lstStyle/>
          <a:p>
            <a:r>
              <a:rPr lang="en-CA" dirty="0"/>
              <a:t>Wrap-Up Liability</a:t>
            </a:r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 BY FEE RANGE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062779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Wrap-Up Liability</a:t>
            </a:r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FAST FACT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Every year, we open 100 new Wrap-Up claims and settle an average of $5 million in losses.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0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1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6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7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9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456</TotalTime>
  <Words>271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Claims by PROJECT</vt:lpstr>
      <vt:lpstr>Claims by LOSS</vt:lpstr>
      <vt:lpstr>LIMIT PROFILE BY FEE RANGE</vt:lpstr>
      <vt:lpstr>FAST FACT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14</cp:revision>
  <dcterms:created xsi:type="dcterms:W3CDTF">2024-11-22T17:30:20Z</dcterms:created>
  <dcterms:modified xsi:type="dcterms:W3CDTF">2025-01-02T01:02:21Z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