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9"/>
  </p:notesMasterIdLst>
  <p:handoutMasterIdLst>
    <p:handoutMasterId r:id="rId160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  <p:sldId id="273" r:id="rId158"/>
  </p:sldIdLst>
  <p:sldSz cx="12192000" cy="6858000"/>
  <p:notesSz cx="6858000" cy="9144000"/>
  <p:custDataLst>
    <p:custData r:id="rId29"/>
    <p:tags r:id="rId161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notesMaster" Target="notesMasters/notes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handoutMaster" Target="handoutMasters/handoutMaster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gs" Target="tags/tag1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heme" Target="theme/them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Storage Tanks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0.49</c:v>
                </c:pt>
                <c:pt idx="2">
                  <c:v>0.34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Premises Pollution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0.04</c:v>
                </c:pt>
                <c:pt idx="1">
                  <c:v>0.49</c:v>
                </c:pt>
                <c:pt idx="2">
                  <c:v>0.34</c:v>
                </c:pt>
                <c:pt idx="3">
                  <c:v>0.01</c:v>
                </c:pt>
                <c:pt idx="4">
                  <c:v>0.11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C3-4441-B6FC-D44374B129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Contractors Pollution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0.01</c:v>
                </c:pt>
                <c:pt idx="1">
                  <c:v>0.46</c:v>
                </c:pt>
                <c:pt idx="2">
                  <c:v>0.3</c:v>
                </c:pt>
                <c:pt idx="3">
                  <c:v>0</c:v>
                </c:pt>
                <c:pt idx="4">
                  <c:v>0.21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C3-4441-B6FC-D44374B129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Environmental Package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$500K</c:v>
                </c:pt>
                <c:pt idx="1">
                  <c:v>$1M</c:v>
                </c:pt>
                <c:pt idx="2">
                  <c:v>$2M</c:v>
                </c:pt>
                <c:pt idx="3">
                  <c:v>$3M</c:v>
                </c:pt>
                <c:pt idx="4">
                  <c:v>$5M</c:v>
                </c:pt>
                <c:pt idx="5">
                  <c:v>$10M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0.01</c:v>
                </c:pt>
                <c:pt idx="1">
                  <c:v>0.06</c:v>
                </c:pt>
                <c:pt idx="2">
                  <c:v>0.28000000000000003</c:v>
                </c:pt>
                <c:pt idx="3">
                  <c:v>0.01</c:v>
                </c:pt>
                <c:pt idx="4">
                  <c:v>0.6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C3-4441-B6FC-D44374B12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12650.545454545456</c:v>
                </c:pt>
                <c:pt idx="1">
                  <c:v>33715.200000000004</c:v>
                </c:pt>
                <c:pt idx="2">
                  <c:v>19639.285981308411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Sheet1!$A$2:$A$11</c:f>
              <c:strCache>
                <c:ptCount val="10"/>
                <c:pt idx="0">
                  <c:v>General Contracting - 15%</c:v>
                </c:pt>
                <c:pt idx="1">
                  <c:v>Miscellaneous - Non Environmental - 14%</c:v>
                </c:pt>
                <c:pt idx="2">
                  <c:v>HVAC/Mechanical - 14%</c:v>
                </c:pt>
                <c:pt idx="3">
                  <c:v>Demolition/Dismantling - 13%</c:v>
                </c:pt>
                <c:pt idx="4">
                  <c:v>Tank Removal/Installation - 11%</c:v>
                </c:pt>
                <c:pt idx="5">
                  <c:v>Excavation (Non Hazardous)/Grading - 11%</c:v>
                </c:pt>
                <c:pt idx="6">
                  <c:v>Miscellaneous - Environmental - 8%</c:v>
                </c:pt>
                <c:pt idx="7">
                  <c:v>Operations and Maintenance - 6%</c:v>
                </c:pt>
                <c:pt idx="8">
                  <c:v>Drilling - 4%</c:v>
                </c:pt>
                <c:pt idx="9">
                  <c:v>Hazardous Material Cleanup, Soil Excavation - 4%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0.152</c:v>
                </c:pt>
                <c:pt idx="1">
                  <c:v>0.13866666666666666</c:v>
                </c:pt>
                <c:pt idx="2">
                  <c:v>0.13866666666666666</c:v>
                </c:pt>
                <c:pt idx="3">
                  <c:v>0.13066666666666665</c:v>
                </c:pt>
                <c:pt idx="4">
                  <c:v>0.11466666666666667</c:v>
                </c:pt>
                <c:pt idx="5">
                  <c:v>0.10933333333333334</c:v>
                </c:pt>
                <c:pt idx="6">
                  <c:v>7.7333333333333337E-2</c:v>
                </c:pt>
                <c:pt idx="7">
                  <c:v>5.6000000000000001E-2</c:v>
                </c:pt>
                <c:pt idx="8">
                  <c:v>4.2666666666666665E-2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Sheet1!$A$2:$A$8</c:f>
              <c:strCache>
                <c:ptCount val="7"/>
                <c:pt idx="0">
                  <c:v>Contractor Error - 35%</c:v>
                </c:pt>
                <c:pt idx="1">
                  <c:v>CGL (Environmental Package) - 34%</c:v>
                </c:pt>
                <c:pt idx="2">
                  <c:v>Contamination - Soil - 11%</c:v>
                </c:pt>
                <c:pt idx="3">
                  <c:v>Liquid Contaminant Leak - 10%</c:v>
                </c:pt>
                <c:pt idx="4">
                  <c:v>Water Damage - 4%</c:v>
                </c:pt>
                <c:pt idx="5">
                  <c:v>Property Damages - 4%</c:v>
                </c:pt>
                <c:pt idx="6">
                  <c:v>EPICC/EO - 3%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0.34943639291465378</c:v>
                </c:pt>
                <c:pt idx="1">
                  <c:v>0.34138486312399358</c:v>
                </c:pt>
                <c:pt idx="2">
                  <c:v>0.10628019323671498</c:v>
                </c:pt>
                <c:pt idx="3">
                  <c:v>9.8228663446054756E-2</c:v>
                </c:pt>
                <c:pt idx="4">
                  <c:v>3.542673107890499E-2</c:v>
                </c:pt>
                <c:pt idx="5">
                  <c:v>3.542673107890499E-2</c:v>
                </c:pt>
                <c:pt idx="6">
                  <c:v>3.3816425120772944E-2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7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25.xml"/><Relationship Id="rId7" Type="http://schemas.openxmlformats.org/officeDocument/2006/relationships/customXml" Target="../../customXml/item5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129.xml"/><Relationship Id="rId6" Type="http://schemas.openxmlformats.org/officeDocument/2006/relationships/customXml" Target="../../customXml/item1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22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45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27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113.xml"/><Relationship Id="rId6" Type="http://schemas.openxmlformats.org/officeDocument/2006/relationships/customXml" Target="../../customXml/item97.xml"/><Relationship Id="rId5" Type="http://schemas.openxmlformats.org/officeDocument/2006/relationships/customXml" Target="../../customXml/item10.xml"/><Relationship Id="rId4" Type="http://schemas.openxmlformats.org/officeDocument/2006/relationships/customXml" Target="../../customXml/item12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22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23.xml"/><Relationship Id="rId7" Type="http://schemas.openxmlformats.org/officeDocument/2006/relationships/customXml" Target="../../customXml/item6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31.xml"/><Relationship Id="rId6" Type="http://schemas.openxmlformats.org/officeDocument/2006/relationships/customXml" Target="../../customXml/item10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37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02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3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7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4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6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2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104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8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6.xml"/><Relationship Id="rId2" Type="http://schemas.openxmlformats.org/officeDocument/2006/relationships/customXml" Target="../../customXml/item130.xml"/><Relationship Id="rId1" Type="http://schemas.openxmlformats.org/officeDocument/2006/relationships/customXml" Target="../../customXml/item54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49.xml"/><Relationship Id="rId4" Type="http://schemas.openxmlformats.org/officeDocument/2006/relationships/customXml" Target="../../customXml/item7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65.xml"/><Relationship Id="rId1" Type="http://schemas.openxmlformats.org/officeDocument/2006/relationships/customXml" Target="../../customXml/item66.xml"/><Relationship Id="rId6" Type="http://schemas.openxmlformats.org/officeDocument/2006/relationships/customXml" Target="../../customXml/item124.xml"/><Relationship Id="rId5" Type="http://schemas.openxmlformats.org/officeDocument/2006/relationships/customXml" Target="../../customXml/item34.xml"/><Relationship Id="rId4" Type="http://schemas.openxmlformats.org/officeDocument/2006/relationships/customXml" Target="../../customXml/item14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.xml"/><Relationship Id="rId2" Type="http://schemas.openxmlformats.org/officeDocument/2006/relationships/customXml" Target="../../customXml/item128.xml"/><Relationship Id="rId1" Type="http://schemas.openxmlformats.org/officeDocument/2006/relationships/customXml" Target="../../customXml/item4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6.xml"/><Relationship Id="rId2" Type="http://schemas.openxmlformats.org/officeDocument/2006/relationships/customXml" Target="../../customXml/item108.xml"/><Relationship Id="rId1" Type="http://schemas.openxmlformats.org/officeDocument/2006/relationships/customXml" Target="../../customXml/item10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6.xml"/><Relationship Id="rId2" Type="http://schemas.openxmlformats.org/officeDocument/2006/relationships/customXml" Target="../../customXml/item144.xml"/><Relationship Id="rId1" Type="http://schemas.openxmlformats.org/officeDocument/2006/relationships/customXml" Target="../../customXml/item35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77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07.xml"/><Relationship Id="rId1" Type="http://schemas.openxmlformats.org/officeDocument/2006/relationships/customXml" Target="../../customXml/item4.xml"/><Relationship Id="rId6" Type="http://schemas.openxmlformats.org/officeDocument/2006/relationships/customXml" Target="../../customXml/item51.xml"/><Relationship Id="rId5" Type="http://schemas.openxmlformats.org/officeDocument/2006/relationships/customXml" Target="../../customXml/item112.xml"/><Relationship Id="rId4" Type="http://schemas.openxmlformats.org/officeDocument/2006/relationships/customXml" Target="../../customXml/item83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7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2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6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1.xml"/><Relationship Id="rId2" Type="http://schemas.openxmlformats.org/officeDocument/2006/relationships/customXml" Target="../../customXml/item118.xml"/><Relationship Id="rId1" Type="http://schemas.openxmlformats.org/officeDocument/2006/relationships/customXml" Target="../../customXml/item76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28.xml"/><Relationship Id="rId4" Type="http://schemas.openxmlformats.org/officeDocument/2006/relationships/customXml" Target="../../customXml/item10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3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43.xml"/><Relationship Id="rId1" Type="http://schemas.openxmlformats.org/officeDocument/2006/relationships/customXml" Target="../../customXml/item92.xml"/><Relationship Id="rId6" Type="http://schemas.openxmlformats.org/officeDocument/2006/relationships/customXml" Target="../../customXml/item1.xml"/><Relationship Id="rId5" Type="http://schemas.openxmlformats.org/officeDocument/2006/relationships/customXml" Target="../../customXml/item58.xml"/><Relationship Id="rId4" Type="http://schemas.openxmlformats.org/officeDocument/2006/relationships/customXml" Target="../../customXml/item7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0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12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9.xml"/><Relationship Id="rId2" Type="http://schemas.openxmlformats.org/officeDocument/2006/relationships/customXml" Target="../../customXml/item75.xml"/><Relationship Id="rId1" Type="http://schemas.openxmlformats.org/officeDocument/2006/relationships/customXml" Target="../../customXml/item5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6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8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4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9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9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46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46.xml"/><Relationship Id="rId1" Type="http://schemas.openxmlformats.org/officeDocument/2006/relationships/customXml" Target="../../customXml/item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735691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Pollution Liability for Contractors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245800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Pollution Liability for Contractors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Operation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397887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en-CA" dirty="0"/>
              <a:t>Pollution Liability for Contractors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>
                <a:solidFill>
                  <a:schemeClr val="accent1"/>
                </a:solidFill>
              </a:rPr>
              <a:t>Claims by Loss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805706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en-CA" dirty="0"/>
              <a:t>Pollution Liability for Contractors</a:t>
            </a:r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580757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Pollution Liability for Contractors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218889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CLAIM EXAMPLE : FRACTURED FUEL SUPPLY LINE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A general contractor was hired to build a new highway in Northern Canada. A temporary residential camp was set up for the workers and powered by a diesel generator. Snow and hay bales were placed around the generator to act as a sound barrier; however, the extra weight resulted in a fractured fuel supply line, which allowed 8,000 </a:t>
            </a:r>
            <a:r>
              <a:rPr lang="en-US" dirty="0" err="1"/>
              <a:t>litres</a:t>
            </a:r>
            <a:r>
              <a:rPr lang="en-US" dirty="0"/>
              <a:t> of diesel fuel to escape into the environment.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8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Since 2009, we have managed more than 750 Pollution Liability Insurance for Contractors claims and settled $45 million in losses.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0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4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5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5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579</TotalTime>
  <Words>395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Claims by Operation</vt:lpstr>
      <vt:lpstr>Claims by Loss</vt:lpstr>
      <vt:lpstr>LIMIT PROFILE</vt:lpstr>
      <vt:lpstr>CLAIM EXAMPLE : FRACTURED FUEL SUPPLY LINE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19</cp:revision>
  <dcterms:created xsi:type="dcterms:W3CDTF">2024-11-22T17:30:20Z</dcterms:created>
  <dcterms:modified xsi:type="dcterms:W3CDTF">2025-02-05T14:29:34Z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