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7"/>
  </p:notesMasterIdLst>
  <p:handoutMasterIdLst>
    <p:handoutMasterId r:id="rId158"/>
  </p:handoutMasterIdLst>
  <p:sldIdLst>
    <p:sldId id="256" r:id="rId151"/>
    <p:sldId id="266" r:id="rId152"/>
    <p:sldId id="269" r:id="rId153"/>
    <p:sldId id="264" r:id="rId154"/>
    <p:sldId id="272" r:id="rId155"/>
    <p:sldId id="273" r:id="rId156"/>
  </p:sldIdLst>
  <p:sldSz cx="12192000" cy="6858000"/>
  <p:notesSz cx="6858000" cy="9144000"/>
  <p:custDataLst>
    <p:custData r:id="rId140"/>
    <p:tags r:id="rId159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tags" Target="tags/tag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ommentAuthors" Target="commentAuthors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viewProps" Target="viewProp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notesMaster" Target="notesMasters/notesMaster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theme" Target="theme/theme1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handoutMaster" Target="handoutMasters/handout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Claims With Defence 
Costs Only</c:v>
                </c:pt>
                <c:pt idx="1">
                  <c:v>Claims With 
Indemnity Paid</c:v>
                </c:pt>
                <c:pt idx="2">
                  <c:v>Blended for
all Claims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20678.768586387436</c:v>
                </c:pt>
                <c:pt idx="1">
                  <c:v>38165.421761658035</c:v>
                </c:pt>
                <c:pt idx="2">
                  <c:v>27717.192075078208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dirty="0">
                    <a:latin typeface="DIN OT" panose="020B0504020201010104" pitchFamily="34" charset="0"/>
                  </a:rPr>
                  <a:t>Canadian Dollars </a:t>
                </a:r>
                <a:r>
                  <a:rPr lang="en-CA" dirty="0"/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Defence Costs Only</c:v>
                </c:pt>
                <c:pt idx="1">
                  <c:v>Indemnity Including Defence Costs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0.51206896551724135</c:v>
                </c:pt>
                <c:pt idx="1">
                  <c:v>0.4879310344827586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Sheet1!$A$2:$A$10</c:f>
              <c:strCache>
                <c:ptCount val="9"/>
                <c:pt idx="0">
                  <c:v>$250K</c:v>
                </c:pt>
                <c:pt idx="1">
                  <c:v>$500K</c:v>
                </c:pt>
                <c:pt idx="2">
                  <c:v>$1M</c:v>
                </c:pt>
                <c:pt idx="3">
                  <c:v>$2M</c:v>
                </c:pt>
                <c:pt idx="4">
                  <c:v>$3M</c:v>
                </c:pt>
                <c:pt idx="5">
                  <c:v>$4M</c:v>
                </c:pt>
                <c:pt idx="6">
                  <c:v>$5M</c:v>
                </c:pt>
                <c:pt idx="7">
                  <c:v>$10M</c:v>
                </c:pt>
                <c:pt idx="8">
                  <c:v>$10M+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2.1677927927927929E-2</c:v>
                </c:pt>
                <c:pt idx="1">
                  <c:v>3.2376126126126129E-2</c:v>
                </c:pt>
                <c:pt idx="2">
                  <c:v>0.30951576576576578</c:v>
                </c:pt>
                <c:pt idx="3">
                  <c:v>0.37972972972972974</c:v>
                </c:pt>
                <c:pt idx="4">
                  <c:v>4.5326576576576579E-2</c:v>
                </c:pt>
                <c:pt idx="5">
                  <c:v>6.7567567567567563E-3</c:v>
                </c:pt>
                <c:pt idx="6">
                  <c:v>0.18530405405405406</c:v>
                </c:pt>
                <c:pt idx="7">
                  <c:v>1.2387387387387387E-2</c:v>
                </c:pt>
                <c:pt idx="8">
                  <c:v>6.9256756756756769E-3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Limits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05/02/2025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36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70.xml"/><Relationship Id="rId7" Type="http://schemas.openxmlformats.org/officeDocument/2006/relationships/customXml" Target="../../customXml/item141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39.xml"/><Relationship Id="rId1" Type="http://schemas.openxmlformats.org/officeDocument/2006/relationships/customXml" Target="../../customXml/item16.xml"/><Relationship Id="rId6" Type="http://schemas.openxmlformats.org/officeDocument/2006/relationships/customXml" Target="../../customXml/item38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24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42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12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73.xml"/><Relationship Id="rId6" Type="http://schemas.openxmlformats.org/officeDocument/2006/relationships/customXml" Target="../../customXml/item137.xml"/><Relationship Id="rId5" Type="http://schemas.openxmlformats.org/officeDocument/2006/relationships/customXml" Target="../../customXml/item43.xml"/><Relationship Id="rId4" Type="http://schemas.openxmlformats.org/officeDocument/2006/relationships/customXml" Target="../../customXml/item118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9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26.xml"/><Relationship Id="rId7" Type="http://schemas.openxmlformats.org/officeDocument/2006/relationships/customXml" Target="../../customXml/item2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103.xml"/><Relationship Id="rId1" Type="http://schemas.openxmlformats.org/officeDocument/2006/relationships/customXml" Target="../../customXml/item58.xml"/><Relationship Id="rId6" Type="http://schemas.openxmlformats.org/officeDocument/2006/relationships/customXml" Target="../../customXml/item111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27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88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0.xml"/><Relationship Id="rId2" Type="http://schemas.openxmlformats.org/officeDocument/2006/relationships/customXml" Target="../../customXml/item44.xml"/><Relationship Id="rId1" Type="http://schemas.openxmlformats.org/officeDocument/2006/relationships/customXml" Target="../../customXml/item5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109.xml"/><Relationship Id="rId1" Type="http://schemas.openxmlformats.org/officeDocument/2006/relationships/customXml" Target="../../customXml/item13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7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0.xml"/><Relationship Id="rId2" Type="http://schemas.openxmlformats.org/officeDocument/2006/relationships/customXml" Target="../../customXml/item145.xml"/><Relationship Id="rId1" Type="http://schemas.openxmlformats.org/officeDocument/2006/relationships/customXml" Target="../../customXml/item132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9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5.xml"/><Relationship Id="rId2" Type="http://schemas.openxmlformats.org/officeDocument/2006/relationships/customXml" Target="../../customXml/item37.xml"/><Relationship Id="rId1" Type="http://schemas.openxmlformats.org/officeDocument/2006/relationships/customXml" Target="../../customXml/item104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34.xml"/><Relationship Id="rId4" Type="http://schemas.openxmlformats.org/officeDocument/2006/relationships/customXml" Target="../../customXml/item5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3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40.xml"/><Relationship Id="rId1" Type="http://schemas.openxmlformats.org/officeDocument/2006/relationships/customXml" Target="../../customXml/item45.xml"/><Relationship Id="rId6" Type="http://schemas.openxmlformats.org/officeDocument/2006/relationships/customXml" Target="../../customXml/item47.xml"/><Relationship Id="rId5" Type="http://schemas.openxmlformats.org/officeDocument/2006/relationships/customXml" Target="../../customXml/item28.xml"/><Relationship Id="rId4" Type="http://schemas.openxmlformats.org/officeDocument/2006/relationships/customXml" Target="../../customXml/item8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5.xml"/><Relationship Id="rId2" Type="http://schemas.openxmlformats.org/officeDocument/2006/relationships/customXml" Target="../../customXml/item133.xml"/><Relationship Id="rId1" Type="http://schemas.openxmlformats.org/officeDocument/2006/relationships/customXml" Target="../../customXml/item86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4.xml"/><Relationship Id="rId2" Type="http://schemas.openxmlformats.org/officeDocument/2006/relationships/customXml" Target="../../customXml/item106.xml"/><Relationship Id="rId1" Type="http://schemas.openxmlformats.org/officeDocument/2006/relationships/customXml" Target="../../customXml/item62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0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49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30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57.xml"/><Relationship Id="rId1" Type="http://schemas.openxmlformats.org/officeDocument/2006/relationships/customXml" Target="../../customXml/item53.xml"/><Relationship Id="rId6" Type="http://schemas.openxmlformats.org/officeDocument/2006/relationships/customXml" Target="../../customXml/item55.xml"/><Relationship Id="rId5" Type="http://schemas.openxmlformats.org/officeDocument/2006/relationships/customXml" Target="../../customXml/item52.xml"/><Relationship Id="rId4" Type="http://schemas.openxmlformats.org/officeDocument/2006/relationships/customXml" Target="../../customXml/item126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78.xml"/><Relationship Id="rId1" Type="http://schemas.openxmlformats.org/officeDocument/2006/relationships/customXml" Target="../../customXml/item13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.xml"/><Relationship Id="rId2" Type="http://schemas.openxmlformats.org/officeDocument/2006/relationships/customXml" Target="../../customXml/item60.xml"/><Relationship Id="rId1" Type="http://schemas.openxmlformats.org/officeDocument/2006/relationships/customXml" Target="../../customXml/item128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10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4.xml"/><Relationship Id="rId2" Type="http://schemas.openxmlformats.org/officeDocument/2006/relationships/customXml" Target="../../customXml/item122.xml"/><Relationship Id="rId1" Type="http://schemas.openxmlformats.org/officeDocument/2006/relationships/customXml" Target="../../customXml/item14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96.xml"/><Relationship Id="rId4" Type="http://schemas.openxmlformats.org/officeDocument/2006/relationships/customXml" Target="../../customXml/item12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5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17.xml"/><Relationship Id="rId1" Type="http://schemas.openxmlformats.org/officeDocument/2006/relationships/customXml" Target="../../customXml/item3.xml"/><Relationship Id="rId6" Type="http://schemas.openxmlformats.org/officeDocument/2006/relationships/customXml" Target="../../customXml/item107.xml"/><Relationship Id="rId5" Type="http://schemas.openxmlformats.org/officeDocument/2006/relationships/customXml" Target="../../customXml/item146.xml"/><Relationship Id="rId4" Type="http://schemas.openxmlformats.org/officeDocument/2006/relationships/customXml" Target="../../customXml/item8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7.xml"/><Relationship Id="rId2" Type="http://schemas.openxmlformats.org/officeDocument/2006/relationships/customXml" Target="../../customXml/item91.xml"/><Relationship Id="rId1" Type="http://schemas.openxmlformats.org/officeDocument/2006/relationships/customXml" Target="../../customXml/item14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8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97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7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10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1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1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4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6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5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18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63.xml"/><Relationship Id="rId1" Type="http://schemas.openxmlformats.org/officeDocument/2006/relationships/customXml" Target="../../customXml/item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AVERAGE DEFENCE COST PER CLAIM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359036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Errors &amp; Omissions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INDEMNITY VS. DEFENCE COSTS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669334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Errors &amp; Omissions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1747" y="6607500"/>
            <a:ext cx="8735053" cy="187583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LIMIT PROFILE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978227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CA" dirty="0"/>
              <a:t>Errors &amp; Omissions</a:t>
            </a:r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CLAIM EXAMPLE : NEGLIGENCE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An immigration consultant was retained to file an application for permanent residency. The application was never received by Citizenship and Immigration Canada (CIC). The client commenced a claim against the immigration consultant, alleging he was negligent in his handling of the application.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6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FAST FACT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We typically open an average </a:t>
            </a:r>
            <a:r>
              <a:rPr lang="en-US"/>
              <a:t>of 1000 </a:t>
            </a:r>
            <a:r>
              <a:rPr lang="en-US" dirty="0"/>
              <a:t>new E&amp;O claims and settle </a:t>
            </a:r>
            <a:r>
              <a:rPr lang="en-US"/>
              <a:t>around $20 </a:t>
            </a:r>
            <a:r>
              <a:rPr lang="en-US" dirty="0"/>
              <a:t>million every year.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778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3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3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5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5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6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6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7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8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9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815</TotalTime>
  <Words>279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DIN OT</vt:lpstr>
      <vt:lpstr>Marsh McLennan</vt:lpstr>
      <vt:lpstr>2_Marsh McLennan</vt:lpstr>
      <vt:lpstr>Risk Analysis Charts</vt:lpstr>
      <vt:lpstr>AVERAGE DEFENCE COST PER CLAIM</vt:lpstr>
      <vt:lpstr>INDEMNITY VS. DEFENCE COSTS</vt:lpstr>
      <vt:lpstr>LIMIT PROFILE</vt:lpstr>
      <vt:lpstr>CLAIM EXAMPLE : NEGLIGENCE</vt:lpstr>
      <vt:lpstr>FAST FACT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17</cp:revision>
  <dcterms:created xsi:type="dcterms:W3CDTF">2024-11-22T17:30:20Z</dcterms:created>
  <dcterms:modified xsi:type="dcterms:W3CDTF">2025-02-05T13:32:29Z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