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8"/>
  </p:notesMasterIdLst>
  <p:handoutMasterIdLst>
    <p:handoutMasterId r:id="rId159"/>
  </p:handoutMasterIdLst>
  <p:sldIdLst>
    <p:sldId id="256" r:id="rId151"/>
    <p:sldId id="266" r:id="rId152"/>
    <p:sldId id="269" r:id="rId153"/>
    <p:sldId id="270" r:id="rId154"/>
    <p:sldId id="268" r:id="rId155"/>
    <p:sldId id="264" r:id="rId156"/>
    <p:sldId id="272" r:id="rId157"/>
  </p:sldIdLst>
  <p:sldSz cx="12192000" cy="6858000"/>
  <p:notesSz cx="6858000" cy="9144000"/>
  <p:custDataLst>
    <p:custData r:id="rId73"/>
    <p:tags r:id="rId160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91" d="100"/>
          <a:sy n="91" d="100"/>
        </p:scale>
        <p:origin x="2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handoutMaster" Target="handoutMasters/handoutMaster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tags" Target="tags/tag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notesMaster" Target="notesMasters/notes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tableStyles" Target="tableStyles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$0 to $5,000,000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Sheet1!$A$2:$A$6</c:f>
              <c:strCache>
                <c:ptCount val="5"/>
                <c:pt idx="0">
                  <c:v>$1M</c:v>
                </c:pt>
                <c:pt idx="1">
                  <c:v>$2M</c:v>
                </c:pt>
                <c:pt idx="2">
                  <c:v>$3M</c:v>
                </c:pt>
                <c:pt idx="3">
                  <c:v>$5M</c:v>
                </c:pt>
                <c:pt idx="4">
                  <c:v>$10M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0.25555555555555554</c:v>
                </c:pt>
                <c:pt idx="1">
                  <c:v>0.28888888888888886</c:v>
                </c:pt>
                <c:pt idx="2">
                  <c:v>0.18888888888888888</c:v>
                </c:pt>
                <c:pt idx="3">
                  <c:v>0.26666666666666666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$5,000,001 to $50,000,000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$1M</c:v>
                </c:pt>
                <c:pt idx="1">
                  <c:v>$2M</c:v>
                </c:pt>
                <c:pt idx="2">
                  <c:v>$3M</c:v>
                </c:pt>
                <c:pt idx="3">
                  <c:v>$5M</c:v>
                </c:pt>
                <c:pt idx="4">
                  <c:v>$10M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</c:v>
                </c:pt>
                <c:pt idx="1">
                  <c:v>0.24285714285714285</c:v>
                </c:pt>
                <c:pt idx="2">
                  <c:v>0.22142857142857142</c:v>
                </c:pt>
                <c:pt idx="3">
                  <c:v>0.43571428571428572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8E-47FC-8E68-7A3481E732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$50,000,001 and up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$1M</c:v>
                </c:pt>
                <c:pt idx="1">
                  <c:v>$2M</c:v>
                </c:pt>
                <c:pt idx="2">
                  <c:v>$3M</c:v>
                </c:pt>
                <c:pt idx="3">
                  <c:v>$5M</c:v>
                </c:pt>
                <c:pt idx="4">
                  <c:v>$10M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1.3157894736842105E-2</c:v>
                </c:pt>
                <c:pt idx="1">
                  <c:v>9.2105263157894732E-2</c:v>
                </c:pt>
                <c:pt idx="2">
                  <c:v>0.11842105263157894</c:v>
                </c:pt>
                <c:pt idx="3">
                  <c:v>0.75</c:v>
                </c:pt>
                <c:pt idx="4">
                  <c:v>2.6315789473684209E-2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8E-47FC-8E68-7A3481E73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Limits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Claims With Defence 
Costs Only</c:v>
                </c:pt>
                <c:pt idx="1">
                  <c:v>Claims With 
Indemnity Paid</c:v>
                </c:pt>
                <c:pt idx="2">
                  <c:v>Blended for
all Claims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70942.704761904766</c:v>
                </c:pt>
                <c:pt idx="1">
                  <c:v>824216.4363636364</c:v>
                </c:pt>
                <c:pt idx="2">
                  <c:v>329880.55000000005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dirty="0">
                    <a:latin typeface="DIN OT" panose="020B0504020201010104" pitchFamily="34" charset="0"/>
                  </a:rPr>
                  <a:t>Canadian Dollars </a:t>
                </a:r>
                <a:r>
                  <a:rPr lang="en-CA" dirty="0"/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Defence Costs Only</c:v>
                </c:pt>
                <c:pt idx="1">
                  <c:v>Indemnity Including Defence Costs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0.65625</c:v>
                </c:pt>
                <c:pt idx="1">
                  <c:v>0.34375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95-4E0C-8062-7F724DAC0B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95-4E0C-8062-7F724DAC0B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95-4E0C-8062-7F724DAC0B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95-4E0C-8062-7F724DAC0B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95-4E0C-8062-7F724DAC0B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E95-4E0C-8062-7F724DAC0B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E95-4E0C-8062-7F724DAC0B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E95-4E0C-8062-7F724DAC0B3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E95-4E0C-8062-7F724DAC0B39}"/>
              </c:ext>
            </c:extLst>
          </c:dPt>
          <c:cat>
            <c:strRef>
              <c:f>Sheet1!$A$2:$A$10</c:f>
              <c:strCache>
                <c:ptCount val="9"/>
                <c:pt idx="0">
                  <c:v>Security Holders - 30%</c:v>
                </c:pt>
                <c:pt idx="1">
                  <c:v>Employees - 27%</c:v>
                </c:pt>
                <c:pt idx="2">
                  <c:v>Government - 12%</c:v>
                </c:pt>
                <c:pt idx="3">
                  <c:v>Corporation - 11%</c:v>
                </c:pt>
                <c:pt idx="4">
                  <c:v>Insured vs. Insured - 9%</c:v>
                </c:pt>
                <c:pt idx="5">
                  <c:v>Other - 4%</c:v>
                </c:pt>
                <c:pt idx="6">
                  <c:v>Creditors - 2%</c:v>
                </c:pt>
                <c:pt idx="7">
                  <c:v>Suppliers/Contractors - 2%</c:v>
                </c:pt>
                <c:pt idx="8">
                  <c:v>Customers and Clients - 2%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</c:v>
                </c:pt>
                <c:pt idx="1">
                  <c:v>0.26666666666666666</c:v>
                </c:pt>
                <c:pt idx="2">
                  <c:v>0.12222222222222222</c:v>
                </c:pt>
                <c:pt idx="3">
                  <c:v>0.1111111111111111</c:v>
                </c:pt>
                <c:pt idx="4">
                  <c:v>8.8888888888888892E-2</c:v>
                </c:pt>
                <c:pt idx="5">
                  <c:v>4.4444444444444446E-2</c:v>
                </c:pt>
                <c:pt idx="6">
                  <c:v>2.2222222222222223E-2</c:v>
                </c:pt>
                <c:pt idx="7">
                  <c:v>2.2222222222222223E-2</c:v>
                </c:pt>
                <c:pt idx="8">
                  <c:v>2.2222222222222223E-2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5.3984743771037062E-2"/>
          <c:w val="0.38923324683424465"/>
          <c:h val="0.89203051245792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A00-4C11-BCE9-81AB6DEF95A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A00-4C11-BCE9-81AB6DEF95A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EA00-4C11-BCE9-81AB6DEF95A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EA00-4C11-BCE9-81AB6DEF95A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EA00-4C11-BCE9-81AB6DEF95A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EA00-4C11-BCE9-81AB6DEF95A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EA00-4C11-BCE9-81AB6DEF95A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EA00-4C11-BCE9-81AB6DEF95A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EA00-4C11-BCE9-81AB6DEF95A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EA00-4C11-BCE9-81AB6DEF95A1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5-EA00-4C11-BCE9-81AB6DEF95A1}"/>
              </c:ext>
            </c:extLst>
          </c:dPt>
          <c:cat>
            <c:strRef>
              <c:f>Sheet1!$A$2:$A$11</c:f>
              <c:strCache>
                <c:ptCount val="10"/>
                <c:pt idx="0">
                  <c:v>Contract Dispute/Breach of Contract/Inducing Breach - 21%</c:v>
                </c:pt>
                <c:pt idx="1">
                  <c:v>Stock or other public offering - 17%</c:v>
                </c:pt>
                <c:pt idx="2">
                  <c:v>Wrongful Dismissal - 17%</c:v>
                </c:pt>
                <c:pt idx="3">
                  <c:v>Conflict of interest (personal profit) - 11%</c:v>
                </c:pt>
                <c:pt idx="4">
                  <c:v>Other - 7%</c:v>
                </c:pt>
                <c:pt idx="5">
                  <c:v>Misrepresentation Re Value of Shares/Company - 6%</c:v>
                </c:pt>
                <c:pt idx="6">
                  <c:v>Investment or load decision - 6%</c:v>
                </c:pt>
                <c:pt idx="7">
                  <c:v>Oppression - 6%</c:v>
                </c:pt>
                <c:pt idx="8">
                  <c:v>Bankruptcy-related - 4%</c:v>
                </c:pt>
                <c:pt idx="9">
                  <c:v>Breach of Fiduciary Duty - 4%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0.21428571428571427</c:v>
                </c:pt>
                <c:pt idx="1">
                  <c:v>0.17142857142857143</c:v>
                </c:pt>
                <c:pt idx="2">
                  <c:v>0.17142857142857143</c:v>
                </c:pt>
                <c:pt idx="3">
                  <c:v>0.11428571428571428</c:v>
                </c:pt>
                <c:pt idx="4">
                  <c:v>7.1428571428571425E-2</c:v>
                </c:pt>
                <c:pt idx="5">
                  <c:v>5.7142857142857141E-2</c:v>
                </c:pt>
                <c:pt idx="6">
                  <c:v>5.7142857142857141E-2</c:v>
                </c:pt>
                <c:pt idx="7">
                  <c:v>5.7142857142857141E-2</c:v>
                </c:pt>
                <c:pt idx="8">
                  <c:v>4.2857142857142858E-2</c:v>
                </c:pt>
                <c:pt idx="9">
                  <c:v>4.2857142857142858E-2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A00-4C11-BCE9-81AB6DEF9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2.0461531682866161E-2"/>
          <c:w val="0.38923324683424465"/>
          <c:h val="0.9668130573534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01/01/2025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01/01/2025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21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94.xml"/><Relationship Id="rId7" Type="http://schemas.openxmlformats.org/officeDocument/2006/relationships/customXml" Target="../../customXml/item123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71.xml"/><Relationship Id="rId1" Type="http://schemas.openxmlformats.org/officeDocument/2006/relationships/customXml" Target="../../customXml/item33.xml"/><Relationship Id="rId6" Type="http://schemas.openxmlformats.org/officeDocument/2006/relationships/customXml" Target="../../customXml/item135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39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51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76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07.xml"/><Relationship Id="rId1" Type="http://schemas.openxmlformats.org/officeDocument/2006/relationships/customXml" Target="../../customXml/item92.xml"/><Relationship Id="rId6" Type="http://schemas.openxmlformats.org/officeDocument/2006/relationships/customXml" Target="../../customXml/item91.xml"/><Relationship Id="rId5" Type="http://schemas.openxmlformats.org/officeDocument/2006/relationships/customXml" Target="../../customXml/item37.xml"/><Relationship Id="rId4" Type="http://schemas.openxmlformats.org/officeDocument/2006/relationships/customXml" Target="../../customXml/item9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24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9.xml"/><Relationship Id="rId7" Type="http://schemas.openxmlformats.org/officeDocument/2006/relationships/customXml" Target="../../customXml/item10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63.xml"/><Relationship Id="rId6" Type="http://schemas.openxmlformats.org/officeDocument/2006/relationships/customXml" Target="../../customXml/item1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42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25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9.xml"/><Relationship Id="rId2" Type="http://schemas.openxmlformats.org/officeDocument/2006/relationships/customXml" Target="../../customXml/item144.xml"/><Relationship Id="rId1" Type="http://schemas.openxmlformats.org/officeDocument/2006/relationships/customXml" Target="../../customXml/item82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112.xml"/><Relationship Id="rId1" Type="http://schemas.openxmlformats.org/officeDocument/2006/relationships/customXml" Target="../../customXml/item2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5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0.xml"/><Relationship Id="rId2" Type="http://schemas.openxmlformats.org/officeDocument/2006/relationships/customXml" Target="../../customXml/item86.xml"/><Relationship Id="rId1" Type="http://schemas.openxmlformats.org/officeDocument/2006/relationships/customXml" Target="../../customXml/item56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7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9.xml"/><Relationship Id="rId2" Type="http://schemas.openxmlformats.org/officeDocument/2006/relationships/customXml" Target="../../customXml/item143.xml"/><Relationship Id="rId1" Type="http://schemas.openxmlformats.org/officeDocument/2006/relationships/customXml" Target="../../customXml/item79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96.xml"/><Relationship Id="rId4" Type="http://schemas.openxmlformats.org/officeDocument/2006/relationships/customXml" Target="../../customXml/item6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1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40.xml"/><Relationship Id="rId1" Type="http://schemas.openxmlformats.org/officeDocument/2006/relationships/customXml" Target="../../customXml/item139.xml"/><Relationship Id="rId6" Type="http://schemas.openxmlformats.org/officeDocument/2006/relationships/customXml" Target="../../customXml/item60.xml"/><Relationship Id="rId5" Type="http://schemas.openxmlformats.org/officeDocument/2006/relationships/customXml" Target="../../customXml/item116.xml"/><Relationship Id="rId4" Type="http://schemas.openxmlformats.org/officeDocument/2006/relationships/customXml" Target="../../customXml/item8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5.xml"/><Relationship Id="rId2" Type="http://schemas.openxmlformats.org/officeDocument/2006/relationships/customXml" Target="../../customXml/item88.xml"/><Relationship Id="rId1" Type="http://schemas.openxmlformats.org/officeDocument/2006/relationships/customXml" Target="../../customXml/item55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5.xml"/><Relationship Id="rId2" Type="http://schemas.openxmlformats.org/officeDocument/2006/relationships/customXml" Target="../../customXml/item114.xml"/><Relationship Id="rId1" Type="http://schemas.openxmlformats.org/officeDocument/2006/relationships/customXml" Target="../../customXml/item11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.xml"/><Relationship Id="rId2" Type="http://schemas.openxmlformats.org/officeDocument/2006/relationships/customXml" Target="../../customXml/item106.xml"/><Relationship Id="rId1" Type="http://schemas.openxmlformats.org/officeDocument/2006/relationships/customXml" Target="../../customXml/item28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42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34.xml"/><Relationship Id="rId1" Type="http://schemas.openxmlformats.org/officeDocument/2006/relationships/customXml" Target="../../customXml/item137.xml"/><Relationship Id="rId6" Type="http://schemas.openxmlformats.org/officeDocument/2006/relationships/customXml" Target="../../customXml/item148.xml"/><Relationship Id="rId5" Type="http://schemas.openxmlformats.org/officeDocument/2006/relationships/customXml" Target="../../customXml/item14.xml"/><Relationship Id="rId4" Type="http://schemas.openxmlformats.org/officeDocument/2006/relationships/customXml" Target="../../customXml/item98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49.xml"/><Relationship Id="rId1" Type="http://schemas.openxmlformats.org/officeDocument/2006/relationships/customXml" Target="../../customXml/item14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3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4.xml"/><Relationship Id="rId2" Type="http://schemas.openxmlformats.org/officeDocument/2006/relationships/customXml" Target="../../customXml/item131.xml"/><Relationship Id="rId1" Type="http://schemas.openxmlformats.org/officeDocument/2006/relationships/customXml" Target="../../customXml/item102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12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6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8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99.xml"/><Relationship Id="rId4" Type="http://schemas.openxmlformats.org/officeDocument/2006/relationships/customXml" Target="../../customXml/item5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5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83.xml"/><Relationship Id="rId1" Type="http://schemas.openxmlformats.org/officeDocument/2006/relationships/customXml" Target="../../customXml/item6.xml"/><Relationship Id="rId6" Type="http://schemas.openxmlformats.org/officeDocument/2006/relationships/customXml" Target="../../customXml/item141.xml"/><Relationship Id="rId5" Type="http://schemas.openxmlformats.org/officeDocument/2006/relationships/customXml" Target="../../customXml/item29.xml"/><Relationship Id="rId4" Type="http://schemas.openxmlformats.org/officeDocument/2006/relationships/customXml" Target="../../customXml/item1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5.xml"/><Relationship Id="rId2" Type="http://schemas.openxmlformats.org/officeDocument/2006/relationships/customXml" Target="../../customXml/item80.xml"/><Relationship Id="rId1" Type="http://schemas.openxmlformats.org/officeDocument/2006/relationships/customXml" Target="../../customXml/item4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3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27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 dirty="0">
                <a:solidFill>
                  <a:schemeClr val="dk1"/>
                </a:solidFill>
              </a:rPr>
              <a:t>\\Mgd.mrshmc.com\ca_data\Groups\OTT\DEP\shared\bus_unit\ACT\Public\ENCON\2024\Esteem stats package\Working files 2024\Risk Analysis </a:t>
            </a:r>
            <a:r>
              <a:rPr lang="en-CA" sz="800" dirty="0" err="1">
                <a:solidFill>
                  <a:schemeClr val="dk1"/>
                </a:solidFill>
              </a:rPr>
              <a:t>Charts_Sample</a:t>
            </a:r>
            <a:r>
              <a:rPr lang="en-CA" sz="800" dirty="0">
                <a:solidFill>
                  <a:schemeClr val="dk1"/>
                </a:solidFill>
              </a:rPr>
              <a:t> slide with chart_2024-Nov Template.pptx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1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10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69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9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3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4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5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44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140.xml"/><Relationship Id="rId1" Type="http://schemas.openxmlformats.org/officeDocument/2006/relationships/customXml" Target="../../customXml/item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AVERAGE DEFENCE COST PER CLAIM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675160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DIN OT" panose="020B0504020201010104" pitchFamily="34" charset="0"/>
              </a:rPr>
              <a:t>D&amp;O Liability for Public Companies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INDEMNITY VS. DEFENCE COSTS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502814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DIN OT" panose="020B0504020201010104" pitchFamily="34" charset="0"/>
              </a:rPr>
              <a:t>D&amp;O Liability for Public Companies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>
                <a:solidFill>
                  <a:schemeClr val="accent1"/>
                </a:solidFill>
              </a:rPr>
              <a:t>Claims by CLAIMANT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939812"/>
              </p:ext>
            </p:extLst>
          </p:nvPr>
        </p:nvGraphicFramePr>
        <p:xfrm>
          <a:off x="479424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76457"/>
            <a:ext cx="11226800" cy="390950"/>
          </a:xfrm>
        </p:spPr>
        <p:txBody>
          <a:bodyPr/>
          <a:lstStyle/>
          <a:p>
            <a:r>
              <a:rPr lang="en-US" dirty="0"/>
              <a:t>D&amp;O Liability for Public Companies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BDF64-0CE7-D03A-80D2-4D7001349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47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>
                <a:solidFill>
                  <a:schemeClr val="accent1"/>
                </a:solidFill>
              </a:rPr>
              <a:t>Claims by allegation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30BF0913-62CB-B2F1-12AA-0C5E60AE4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986929"/>
              </p:ext>
            </p:extLst>
          </p:nvPr>
        </p:nvGraphicFramePr>
        <p:xfrm>
          <a:off x="485776" y="1199626"/>
          <a:ext cx="9685746" cy="492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5D684-60BB-CB45-5338-8ED9C4F04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43300"/>
            <a:ext cx="11226800" cy="358398"/>
          </a:xfrm>
        </p:spPr>
        <p:txBody>
          <a:bodyPr/>
          <a:lstStyle/>
          <a:p>
            <a:r>
              <a:rPr lang="en-US" dirty="0"/>
              <a:t>D&amp;O Liability for Public Companies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95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1747" y="6607500"/>
            <a:ext cx="8735053" cy="187583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LIMIT PROFILE BY ASSET RANGE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373040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US" dirty="0"/>
              <a:t>D&amp;O Liability for Public Companies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7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CLAIM EXAMPLE : DIRECTORS PERSONALLY LIABLE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Directors of a company were held personally liable for the unpaid wages of salaried employees of the company as well as unremitted source deductions and taxes following the company’s bankruptcy.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0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0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1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4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6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7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9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735</TotalTime>
  <Words>311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DIN OT</vt:lpstr>
      <vt:lpstr>Marsh McLennan</vt:lpstr>
      <vt:lpstr>2_Marsh McLennan</vt:lpstr>
      <vt:lpstr>Risk Analysis Charts</vt:lpstr>
      <vt:lpstr>AVERAGE DEFENCE COST PER CLAIM</vt:lpstr>
      <vt:lpstr>INDEMNITY VS. DEFENCE COSTS</vt:lpstr>
      <vt:lpstr>Claims by CLAIMANT</vt:lpstr>
      <vt:lpstr>Claims by allegation</vt:lpstr>
      <vt:lpstr>LIMIT PROFILE BY ASSET RANGE</vt:lpstr>
      <vt:lpstr>CLAIM EXAMPLE : DIRECTORS PERSONALLY LIABLE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18</cp:revision>
  <dcterms:created xsi:type="dcterms:W3CDTF">2024-11-22T17:30:20Z</dcterms:created>
  <dcterms:modified xsi:type="dcterms:W3CDTF">2025-01-02T00:17:06Z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