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9"/>
  </p:notesMasterIdLst>
  <p:handoutMasterIdLst>
    <p:handoutMasterId r:id="rId160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2" r:id="rId157"/>
    <p:sldId id="273" r:id="rId158"/>
  </p:sldIdLst>
  <p:sldSz cx="12192000" cy="6858000"/>
  <p:notesSz cx="6858000" cy="9144000"/>
  <p:custDataLst>
    <p:custData r:id="rId113"/>
    <p:tags r:id="rId161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notesMaster" Target="notesMasters/notes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handoutMaster" Target="handoutMasters/handoutMaster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tags" Target="tags/tag1.xml"/><Relationship Id="rId16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heme" Target="theme/theme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$0 to $5,000,000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Sheet1!$A$2:$A$7</c:f>
              <c:strCache>
                <c:ptCount val="6"/>
                <c:pt idx="0">
                  <c:v>$1M</c:v>
                </c:pt>
                <c:pt idx="1">
                  <c:v>$2M</c:v>
                </c:pt>
                <c:pt idx="2">
                  <c:v>$3M</c:v>
                </c:pt>
                <c:pt idx="3">
                  <c:v>$4M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0.55637707948243997</c:v>
                </c:pt>
                <c:pt idx="1">
                  <c:v>0.35304990757855825</c:v>
                </c:pt>
                <c:pt idx="2">
                  <c:v>4.2513863216266171E-2</c:v>
                </c:pt>
                <c:pt idx="3">
                  <c:v>9.2421441774491681E-4</c:v>
                </c:pt>
                <c:pt idx="4">
                  <c:v>4.2513863216266171E-2</c:v>
                </c:pt>
                <c:pt idx="5">
                  <c:v>1.8484288354898336E-3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$5,000,001 to $50,000,000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$1M</c:v>
                </c:pt>
                <c:pt idx="1">
                  <c:v>$2M</c:v>
                </c:pt>
                <c:pt idx="2">
                  <c:v>$3M</c:v>
                </c:pt>
                <c:pt idx="3">
                  <c:v>$4M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0.25474860335195532</c:v>
                </c:pt>
                <c:pt idx="1">
                  <c:v>0.41452513966480448</c:v>
                </c:pt>
                <c:pt idx="2">
                  <c:v>0.11396648044692738</c:v>
                </c:pt>
                <c:pt idx="3">
                  <c:v>4.4692737430167594E-3</c:v>
                </c:pt>
                <c:pt idx="4">
                  <c:v>0.20446927374301677</c:v>
                </c:pt>
                <c:pt idx="5">
                  <c:v>5.586592178770949E-3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8E-47FC-8E68-7A3481E732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$50,000,001 and up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$1M</c:v>
                </c:pt>
                <c:pt idx="1">
                  <c:v>$2M</c:v>
                </c:pt>
                <c:pt idx="2">
                  <c:v>$3M</c:v>
                </c:pt>
                <c:pt idx="3">
                  <c:v>$4M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7.4626865671641784E-2</c:v>
                </c:pt>
                <c:pt idx="1">
                  <c:v>0.18905472636815918</c:v>
                </c:pt>
                <c:pt idx="2">
                  <c:v>9.950248756218906E-2</c:v>
                </c:pt>
                <c:pt idx="3">
                  <c:v>4.9751243781094526E-3</c:v>
                </c:pt>
                <c:pt idx="4">
                  <c:v>0.51243781094527363</c:v>
                </c:pt>
                <c:pt idx="5">
                  <c:v>0.11691542288557213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8E-47FC-8E68-7A3481E73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61502.615094339628</c:v>
                </c:pt>
                <c:pt idx="1">
                  <c:v>92539.608000000007</c:v>
                </c:pt>
                <c:pt idx="2">
                  <c:v>71450.369230769225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0.67948717948717952</c:v>
                </c:pt>
                <c:pt idx="1">
                  <c:v>0.32051282051282054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Sheet1!$A$2:$A$11</c:f>
              <c:strCache>
                <c:ptCount val="10"/>
                <c:pt idx="0">
                  <c:v>Employees - 61%</c:v>
                </c:pt>
                <c:pt idx="1">
                  <c:v>Other - 7%</c:v>
                </c:pt>
                <c:pt idx="2">
                  <c:v>Corporation - 7%</c:v>
                </c:pt>
                <c:pt idx="3">
                  <c:v>Government - 6%</c:v>
                </c:pt>
                <c:pt idx="4">
                  <c:v>Security Holders - 6%</c:v>
                </c:pt>
                <c:pt idx="5">
                  <c:v>Customers and Clients - 4%</c:v>
                </c:pt>
                <c:pt idx="6">
                  <c:v>Suppliers/Contractors - 3%</c:v>
                </c:pt>
                <c:pt idx="7">
                  <c:v>Insured vs. Insured - 3%</c:v>
                </c:pt>
                <c:pt idx="8">
                  <c:v>Creditors - 2%</c:v>
                </c:pt>
                <c:pt idx="9">
                  <c:v>Competitors - 1%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0.61290322580645162</c:v>
                </c:pt>
                <c:pt idx="1">
                  <c:v>6.8100358422939072E-2</c:v>
                </c:pt>
                <c:pt idx="2">
                  <c:v>6.8100358422939072E-2</c:v>
                </c:pt>
                <c:pt idx="3">
                  <c:v>5.9139784946236562E-2</c:v>
                </c:pt>
                <c:pt idx="4">
                  <c:v>5.5555555555555552E-2</c:v>
                </c:pt>
                <c:pt idx="5">
                  <c:v>3.9426523297491037E-2</c:v>
                </c:pt>
                <c:pt idx="6">
                  <c:v>3.4050179211469536E-2</c:v>
                </c:pt>
                <c:pt idx="7">
                  <c:v>2.8673835125448029E-2</c:v>
                </c:pt>
                <c:pt idx="8">
                  <c:v>2.1505376344086023E-2</c:v>
                </c:pt>
                <c:pt idx="9">
                  <c:v>1.2544802867383513E-2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Sheet1!$A$2:$A$11</c:f>
              <c:strCache>
                <c:ptCount val="10"/>
                <c:pt idx="0">
                  <c:v>Wrongful Dismissal - 46%</c:v>
                </c:pt>
                <c:pt idx="1">
                  <c:v>Contract Dispute/Breach of Contract/Inducing Breach - 17%</c:v>
                </c:pt>
                <c:pt idx="2">
                  <c:v>Discrimination/Harassment - 14%</c:v>
                </c:pt>
                <c:pt idx="3">
                  <c:v>Other - 6%</c:v>
                </c:pt>
                <c:pt idx="4">
                  <c:v>Bankruptcy-related - 4%</c:v>
                </c:pt>
                <c:pt idx="5">
                  <c:v>Oppression - 3%</c:v>
                </c:pt>
                <c:pt idx="6">
                  <c:v>Breach of duty to minority shareholder(s) - 3%</c:v>
                </c:pt>
                <c:pt idx="7">
                  <c:v>Defamation - 3%</c:v>
                </c:pt>
                <c:pt idx="8">
                  <c:v>Dishonesty/Fraud - 3%</c:v>
                </c:pt>
                <c:pt idx="9">
                  <c:v>Negligence - 2%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0.4624145785876993</c:v>
                </c:pt>
                <c:pt idx="1">
                  <c:v>0.17312072892938496</c:v>
                </c:pt>
                <c:pt idx="2">
                  <c:v>0.14350797266514806</c:v>
                </c:pt>
                <c:pt idx="3">
                  <c:v>5.6947608200455579E-2</c:v>
                </c:pt>
                <c:pt idx="4">
                  <c:v>3.644646924829157E-2</c:v>
                </c:pt>
                <c:pt idx="5">
                  <c:v>2.7334851936218679E-2</c:v>
                </c:pt>
                <c:pt idx="6">
                  <c:v>2.7334851936218679E-2</c:v>
                </c:pt>
                <c:pt idx="7">
                  <c:v>2.5056947608200455E-2</c:v>
                </c:pt>
                <c:pt idx="8">
                  <c:v>2.5056947608200455E-2</c:v>
                </c:pt>
                <c:pt idx="9">
                  <c:v>2.2779043280182234E-2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90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15.xml"/><Relationship Id="rId7" Type="http://schemas.openxmlformats.org/officeDocument/2006/relationships/customXml" Target="../../customXml/item13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60.xml"/><Relationship Id="rId1" Type="http://schemas.openxmlformats.org/officeDocument/2006/relationships/customXml" Target="../../customXml/item17.xml"/><Relationship Id="rId6" Type="http://schemas.openxmlformats.org/officeDocument/2006/relationships/customXml" Target="../../customXml/item44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47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86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52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61.xml"/><Relationship Id="rId6" Type="http://schemas.openxmlformats.org/officeDocument/2006/relationships/customXml" Target="../../customXml/item27.xml"/><Relationship Id="rId5" Type="http://schemas.openxmlformats.org/officeDocument/2006/relationships/customXml" Target="../../customXml/item130.xml"/><Relationship Id="rId4" Type="http://schemas.openxmlformats.org/officeDocument/2006/relationships/customXml" Target="../../customXml/item122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22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75.xml"/><Relationship Id="rId7" Type="http://schemas.openxmlformats.org/officeDocument/2006/relationships/customXml" Target="../../customXml/item5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11.xml"/><Relationship Id="rId1" Type="http://schemas.openxmlformats.org/officeDocument/2006/relationships/customXml" Target="../../customXml/item146.xml"/><Relationship Id="rId6" Type="http://schemas.openxmlformats.org/officeDocument/2006/relationships/customXml" Target="../../customXml/item31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91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93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7.xml"/><Relationship Id="rId2" Type="http://schemas.openxmlformats.org/officeDocument/2006/relationships/customXml" Target="../../customXml/item135.xml"/><Relationship Id="rId1" Type="http://schemas.openxmlformats.org/officeDocument/2006/relationships/customXml" Target="../../customXml/item74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127.xml"/><Relationship Id="rId1" Type="http://schemas.openxmlformats.org/officeDocument/2006/relationships/customXml" Target="../../customXml/item14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3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7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79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2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9.xml"/><Relationship Id="rId2" Type="http://schemas.openxmlformats.org/officeDocument/2006/relationships/customXml" Target="../../customXml/item119.xml"/><Relationship Id="rId1" Type="http://schemas.openxmlformats.org/officeDocument/2006/relationships/customXml" Target="../../customXml/item132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28.xml"/><Relationship Id="rId4" Type="http://schemas.openxmlformats.org/officeDocument/2006/relationships/customXml" Target="../../customXml/item12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3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65.xml"/><Relationship Id="rId1" Type="http://schemas.openxmlformats.org/officeDocument/2006/relationships/customXml" Target="../../customXml/item13.xml"/><Relationship Id="rId6" Type="http://schemas.openxmlformats.org/officeDocument/2006/relationships/customXml" Target="../../customXml/item39.xml"/><Relationship Id="rId5" Type="http://schemas.openxmlformats.org/officeDocument/2006/relationships/customXml" Target="../../customXml/item96.xml"/><Relationship Id="rId4" Type="http://schemas.openxmlformats.org/officeDocument/2006/relationships/customXml" Target="../../customXml/item14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.xml"/><Relationship Id="rId2" Type="http://schemas.openxmlformats.org/officeDocument/2006/relationships/customXml" Target="../../customXml/item102.xml"/><Relationship Id="rId1" Type="http://schemas.openxmlformats.org/officeDocument/2006/relationships/customXml" Target="../../customXml/item5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8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2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1.xml"/><Relationship Id="rId2" Type="http://schemas.openxmlformats.org/officeDocument/2006/relationships/customXml" Target="../../customXml/item108.xml"/><Relationship Id="rId1" Type="http://schemas.openxmlformats.org/officeDocument/2006/relationships/customXml" Target="../../customXml/item34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45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41.xml"/><Relationship Id="rId1" Type="http://schemas.openxmlformats.org/officeDocument/2006/relationships/customXml" Target="../../customXml/item97.xml"/><Relationship Id="rId6" Type="http://schemas.openxmlformats.org/officeDocument/2006/relationships/customXml" Target="../../customXml/item120.xml"/><Relationship Id="rId5" Type="http://schemas.openxmlformats.org/officeDocument/2006/relationships/customXml" Target="../../customXml/item76.xml"/><Relationship Id="rId4" Type="http://schemas.openxmlformats.org/officeDocument/2006/relationships/customXml" Target="../../customXml/item89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5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4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.xml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133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8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3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5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16.xml"/><Relationship Id="rId4" Type="http://schemas.openxmlformats.org/officeDocument/2006/relationships/customXml" Target="../../customXml/item1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0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01.xml"/><Relationship Id="rId1" Type="http://schemas.openxmlformats.org/officeDocument/2006/relationships/customXml" Target="../../customXml/item32.xml"/><Relationship Id="rId6" Type="http://schemas.openxmlformats.org/officeDocument/2006/relationships/customXml" Target="../../customXml/item57.xml"/><Relationship Id="rId5" Type="http://schemas.openxmlformats.org/officeDocument/2006/relationships/customXml" Target="../../customXml/item63.xml"/><Relationship Id="rId4" Type="http://schemas.openxmlformats.org/officeDocument/2006/relationships/customXml" Target="../../customXml/item10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0.xml"/><Relationship Id="rId2" Type="http://schemas.openxmlformats.org/officeDocument/2006/relationships/customXml" Target="../../customXml/item142.xml"/><Relationship Id="rId1" Type="http://schemas.openxmlformats.org/officeDocument/2006/relationships/customXml" Target="../../customXml/item13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0.xml"/><Relationship Id="rId2" Type="http://schemas.openxmlformats.org/officeDocument/2006/relationships/customXml" Target="../../customXml/item59.xml"/><Relationship Id="rId1" Type="http://schemas.openxmlformats.org/officeDocument/2006/relationships/customXml" Target="../../customXml/item13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4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8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39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1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6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7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38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1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58627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D&amp;O Liability for Private Companies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27449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D&amp;O Liability for Private Companies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CLAIMANT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949328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76457"/>
            <a:ext cx="11226800" cy="390950"/>
          </a:xfrm>
        </p:spPr>
        <p:txBody>
          <a:bodyPr/>
          <a:lstStyle/>
          <a:p>
            <a:r>
              <a:rPr lang="en-US" dirty="0"/>
              <a:t>D&amp;O Liability for Private Companies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allegation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392772"/>
              </p:ext>
            </p:extLst>
          </p:nvPr>
        </p:nvGraphicFramePr>
        <p:xfrm>
          <a:off x="485776" y="1199626"/>
          <a:ext cx="9685746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43300"/>
            <a:ext cx="11226800" cy="358398"/>
          </a:xfrm>
        </p:spPr>
        <p:txBody>
          <a:bodyPr/>
          <a:lstStyle/>
          <a:p>
            <a:r>
              <a:rPr lang="en-US" dirty="0"/>
              <a:t>D&amp;O Liability for Private Companies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 BY ASSET RANGE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704505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US" dirty="0"/>
              <a:t>D&amp;O Liability for Private Companies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CLAIM EXAMPLE : DIRECTORS PERSONALLY LIABLE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Directors of a company were held personally liable for the unpaid wages of salaried employees of the company as well as unremitted source deductions and taxes following the company’s bankruptcy.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8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FAST FACT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Since 1991, we have managed more than 1,900 D&amp;O Private claims and covered $135 million in losses.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78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1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4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2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5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6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6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8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684</TotalTime>
  <Words>369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Claims by CLAIMANT</vt:lpstr>
      <vt:lpstr>Claims by allegation</vt:lpstr>
      <vt:lpstr>LIMIT PROFILE BY ASSET RANGE</vt:lpstr>
      <vt:lpstr>CLAIM EXAMPLE : DIRECTORS PERSONALLY LIABLE</vt:lpstr>
      <vt:lpstr>FAST FACT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17</cp:revision>
  <dcterms:created xsi:type="dcterms:W3CDTF">2024-11-22T17:30:20Z</dcterms:created>
  <dcterms:modified xsi:type="dcterms:W3CDTF">2025-02-05T13:25:42Z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