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140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0.39031291611185087</c:v>
                </c:pt>
                <c:pt idx="1">
                  <c:v>0.47237017310252993</c:v>
                </c:pt>
                <c:pt idx="2">
                  <c:v>3.3954727030625832E-2</c:v>
                </c:pt>
                <c:pt idx="3">
                  <c:v>0.01</c:v>
                </c:pt>
                <c:pt idx="4">
                  <c:v>8.8548601864181092E-2</c:v>
                </c:pt>
                <c:pt idx="5">
                  <c:v>1.3315579227696404E-2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29919.927683615821</c:v>
                </c:pt>
                <c:pt idx="1">
                  <c:v>52062.102917771888</c:v>
                </c:pt>
                <c:pt idx="2">
                  <c:v>36534.507765451664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0.70126782884310623</c:v>
                </c:pt>
                <c:pt idx="1">
                  <c:v>0.29873217115689382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Sheet1!$A$2:$A$10</c:f>
              <c:strCache>
                <c:ptCount val="9"/>
                <c:pt idx="0">
                  <c:v>Employees - 36%</c:v>
                </c:pt>
                <c:pt idx="1">
                  <c:v>Other - 27%</c:v>
                </c:pt>
                <c:pt idx="2">
                  <c:v>Members (Non-Profit) - 26%</c:v>
                </c:pt>
                <c:pt idx="3">
                  <c:v>Suppliers/Contractors - 3%</c:v>
                </c:pt>
                <c:pt idx="4">
                  <c:v>Corporation - 3%</c:v>
                </c:pt>
                <c:pt idx="5">
                  <c:v>Customers and Clients - 2%</c:v>
                </c:pt>
                <c:pt idx="6">
                  <c:v>Government - 2%</c:v>
                </c:pt>
                <c:pt idx="7">
                  <c:v>Insured vs. Insured - 1%</c:v>
                </c:pt>
                <c:pt idx="8">
                  <c:v>Security Holders,Creditors,Competitors - 1%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0.36126629422718809</c:v>
                </c:pt>
                <c:pt idx="1">
                  <c:v>0.26908752327746743</c:v>
                </c:pt>
                <c:pt idx="2">
                  <c:v>0.26070763500931099</c:v>
                </c:pt>
                <c:pt idx="3">
                  <c:v>2.8864059590316574E-2</c:v>
                </c:pt>
                <c:pt idx="4">
                  <c:v>2.5139664804469275E-2</c:v>
                </c:pt>
                <c:pt idx="5">
                  <c:v>1.86219739292365E-2</c:v>
                </c:pt>
                <c:pt idx="6">
                  <c:v>1.6759776536312849E-2</c:v>
                </c:pt>
                <c:pt idx="7">
                  <c:v>1.3966480446927373E-2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Sheet1!$A$2:$A$11</c:f>
              <c:strCache>
                <c:ptCount val="10"/>
                <c:pt idx="0">
                  <c:v>Wrongful Dismissal - 38%</c:v>
                </c:pt>
                <c:pt idx="1">
                  <c:v>Discrimination/Harassment - 20%</c:v>
                </c:pt>
                <c:pt idx="2">
                  <c:v>Contract Dispute/Breach of Contract/Inducing Breach - 10%</c:v>
                </c:pt>
                <c:pt idx="3">
                  <c:v>Defamation - 9%</c:v>
                </c:pt>
                <c:pt idx="4">
                  <c:v>Negligence - 8%</c:v>
                </c:pt>
                <c:pt idx="5">
                  <c:v>Mismanagement - 6%</c:v>
                </c:pt>
                <c:pt idx="6">
                  <c:v>Breach of Fiduciary Duty - 3%</c:v>
                </c:pt>
                <c:pt idx="7">
                  <c:v>Conflict of interest (personal profit) - 3%</c:v>
                </c:pt>
                <c:pt idx="8">
                  <c:v>Debt Collection - 2%</c:v>
                </c:pt>
                <c:pt idx="9">
                  <c:v>Oppression - 2%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0.37878787878787878</c:v>
                </c:pt>
                <c:pt idx="1">
                  <c:v>0.20151515151515151</c:v>
                </c:pt>
                <c:pt idx="2">
                  <c:v>9.8484848484848481E-2</c:v>
                </c:pt>
                <c:pt idx="3">
                  <c:v>8.7878787878787876E-2</c:v>
                </c:pt>
                <c:pt idx="4">
                  <c:v>7.8787878787878782E-2</c:v>
                </c:pt>
                <c:pt idx="5">
                  <c:v>5.7575757575757579E-2</c:v>
                </c:pt>
                <c:pt idx="6">
                  <c:v>3.3333333333333333E-2</c:v>
                </c:pt>
                <c:pt idx="7">
                  <c:v>2.7272727272727271E-2</c:v>
                </c:pt>
                <c:pt idx="8">
                  <c:v>2.1212121212121213E-2</c:v>
                </c:pt>
                <c:pt idx="9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36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0.xml"/><Relationship Id="rId7" Type="http://schemas.openxmlformats.org/officeDocument/2006/relationships/customXml" Target="../../customXml/item14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16.xml"/><Relationship Id="rId6" Type="http://schemas.openxmlformats.org/officeDocument/2006/relationships/customXml" Target="../../customXml/item3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24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42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73.xml"/><Relationship Id="rId6" Type="http://schemas.openxmlformats.org/officeDocument/2006/relationships/customXml" Target="../../customXml/item137.xml"/><Relationship Id="rId5" Type="http://schemas.openxmlformats.org/officeDocument/2006/relationships/customXml" Target="../../customXml/item43.xml"/><Relationship Id="rId4" Type="http://schemas.openxmlformats.org/officeDocument/2006/relationships/customXml" Target="../../customXml/item118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6.xml"/><Relationship Id="rId7" Type="http://schemas.openxmlformats.org/officeDocument/2006/relationships/customXml" Target="../../customXml/item2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3.xml"/><Relationship Id="rId1" Type="http://schemas.openxmlformats.org/officeDocument/2006/relationships/customXml" Target="../../customXml/item58.xml"/><Relationship Id="rId6" Type="http://schemas.openxmlformats.org/officeDocument/2006/relationships/customXml" Target="../../customXml/item11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88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0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13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2" Type="http://schemas.openxmlformats.org/officeDocument/2006/relationships/customXml" Target="../../customXml/item145.xml"/><Relationship Id="rId1" Type="http://schemas.openxmlformats.org/officeDocument/2006/relationships/customXml" Target="../../customXml/item132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9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0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5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45.xml"/><Relationship Id="rId6" Type="http://schemas.openxmlformats.org/officeDocument/2006/relationships/customXml" Target="../../customXml/item47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8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5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8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4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6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0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4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3.xml"/><Relationship Id="rId6" Type="http://schemas.openxmlformats.org/officeDocument/2006/relationships/customXml" Target="../../customXml/item55.xml"/><Relationship Id="rId5" Type="http://schemas.openxmlformats.org/officeDocument/2006/relationships/customXml" Target="../../customXml/item52.xml"/><Relationship Id="rId4" Type="http://schemas.openxmlformats.org/officeDocument/2006/relationships/customXml" Target="../../customXml/item126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3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28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0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4.xml"/><Relationship Id="rId2" Type="http://schemas.openxmlformats.org/officeDocument/2006/relationships/customXml" Target="../../customXml/item122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12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3.xml"/><Relationship Id="rId6" Type="http://schemas.openxmlformats.org/officeDocument/2006/relationships/customXml" Target="../../customXml/item107.xml"/><Relationship Id="rId5" Type="http://schemas.openxmlformats.org/officeDocument/2006/relationships/customXml" Target="../../customXml/item146.xml"/><Relationship Id="rId4" Type="http://schemas.openxmlformats.org/officeDocument/2006/relationships/customXml" Target="../../customXml/item8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1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8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9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7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0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017675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D&amp;O Liability for Non-Profit Organizations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96980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D&amp;O Liability for Non-Profit Organizations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CLAIMANT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16005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US" dirty="0"/>
              <a:t>D&amp;O Liability for Non-Profit Organizations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allegation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953397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US" dirty="0"/>
              <a:t>D&amp;O Liability for Non-Profit Organizations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341521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D&amp;O Liability for Non-Profit Organizations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NEGLIGENCE &amp; BREACH OF TRUST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After filing for bankruptcy, a non-profit organization was sued for negligence and breach of trust for failing to repay a temporary operating fund provided by another organization for a fundraising event.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955259" cy="1418327"/>
          </a:xfrm>
        </p:spPr>
        <p:txBody>
          <a:bodyPr/>
          <a:lstStyle/>
          <a:p>
            <a:r>
              <a:rPr lang="en-US" dirty="0"/>
              <a:t>Each year</a:t>
            </a:r>
            <a:r>
              <a:rPr lang="en-US"/>
              <a:t>, we </a:t>
            </a:r>
            <a:r>
              <a:rPr lang="en-US" dirty="0"/>
              <a:t>open </a:t>
            </a:r>
            <a:r>
              <a:rPr lang="en-US"/>
              <a:t>over 140 </a:t>
            </a:r>
            <a:r>
              <a:rPr lang="en-US" dirty="0"/>
              <a:t>new Directors &amp; Officers Non-Profit claims and cover a loss amount of $5 million each year.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587</TotalTime>
  <Words>373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CLAIMANT</vt:lpstr>
      <vt:lpstr>Claims by allegation</vt:lpstr>
      <vt:lpstr>LIMIT PROFILE</vt:lpstr>
      <vt:lpstr>CLAIM EXAMPLE : NEGLIGENCE &amp; BREACH OF TRUST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17</cp:revision>
  <dcterms:created xsi:type="dcterms:W3CDTF">2024-11-22T17:30:20Z</dcterms:created>
  <dcterms:modified xsi:type="dcterms:W3CDTF">2025-02-05T20:33:52Z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