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8"/>
  </p:notesMasterIdLst>
  <p:handoutMasterIdLst>
    <p:handoutMasterId r:id="rId159"/>
  </p:handoutMasterIdLst>
  <p:sldIdLst>
    <p:sldId id="256" r:id="rId151"/>
    <p:sldId id="266" r:id="rId152"/>
    <p:sldId id="269" r:id="rId153"/>
    <p:sldId id="270" r:id="rId154"/>
    <p:sldId id="268" r:id="rId155"/>
    <p:sldId id="264" r:id="rId156"/>
    <p:sldId id="272" r:id="rId157"/>
  </p:sldIdLst>
  <p:sldSz cx="12192000" cy="6858000"/>
  <p:notesSz cx="6858000" cy="9144000"/>
  <p:custDataLst>
    <p:custData r:id="rId50"/>
    <p:tags r:id="rId160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327"/>
  </p:normalViewPr>
  <p:slideViewPr>
    <p:cSldViewPr snapToGrid="0" snapToObjects="1">
      <p:cViewPr varScale="1">
        <p:scale>
          <a:sx n="91" d="100"/>
          <a:sy n="91" d="100"/>
        </p:scale>
        <p:origin x="27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handoutMaster" Target="handoutMasters/handoutMaster1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tags" Target="tags/tag1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slide" Target="slides/slide6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slide" Target="slides/slide7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viewProps" Target="viewProps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notesMaster" Target="notesMasters/notesMaster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slide" Target="slides/slide4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tableStyles" Target="tableStyles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0CA-873F-7137053DC2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0CA-873F-7137053DC23F}"/>
              </c:ext>
            </c:extLst>
          </c:dPt>
          <c:cat>
            <c:strRef>
              <c:f>Sheet1!$A$2:$A$4</c:f>
              <c:strCache>
                <c:ptCount val="3"/>
                <c:pt idx="0">
                  <c:v>$5M</c:v>
                </c:pt>
                <c:pt idx="1">
                  <c:v>less than $5M</c:v>
                </c:pt>
                <c:pt idx="2">
                  <c:v>$10M - $20M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0.69333333333333347</c:v>
                </c:pt>
                <c:pt idx="1">
                  <c:v>0.16</c:v>
                </c:pt>
                <c:pt idx="2">
                  <c:v>0.14666666666666667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9-40CA-873F-7137053DC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/>
                  <a:t>Limits in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cat>
            <c:strRef>
              <c:f>Sheet1!$A$2:$A$4</c:f>
              <c:strCache>
                <c:ptCount val="3"/>
                <c:pt idx="0">
                  <c:v>Claims With Defence 
Costs Only</c:v>
                </c:pt>
                <c:pt idx="1">
                  <c:v>Claims With 
Indemnity Paid</c:v>
                </c:pt>
                <c:pt idx="2">
                  <c:v>Blended for
all Claims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14990.972477064221</c:v>
                </c:pt>
                <c:pt idx="1">
                  <c:v>43497.459649122815</c:v>
                </c:pt>
                <c:pt idx="2">
                  <c:v>22359.996371882087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dirty="0">
                    <a:latin typeface="DIN OT" panose="020B0504020201010104" pitchFamily="34" charset="0"/>
                  </a:rPr>
                  <a:t>Canadian Dollars </a:t>
                </a:r>
                <a:r>
                  <a:rPr lang="en-CA" dirty="0"/>
                  <a:t>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70515319248462"/>
          <c:y val="4.0625385886992368E-2"/>
          <c:w val="0.35627277283408887"/>
          <c:h val="0.796405425322153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Defence Costs Only</c:v>
                </c:pt>
                <c:pt idx="1">
                  <c:v>Indemnity Including Defence Costs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0.74149659863945583</c:v>
                </c:pt>
                <c:pt idx="1">
                  <c:v>0.25850340136054423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95-4E0C-8062-7F724DAC0B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95-4E0C-8062-7F724DAC0B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E95-4E0C-8062-7F724DAC0B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E95-4E0C-8062-7F724DAC0B3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E95-4E0C-8062-7F724DAC0B3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E95-4E0C-8062-7F724DAC0B3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E95-4E0C-8062-7F724DAC0B3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E95-4E0C-8062-7F724DAC0B3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E95-4E0C-8062-7F724DAC0B39}"/>
              </c:ext>
            </c:extLst>
          </c:dPt>
          <c:cat>
            <c:strRef>
              <c:f>Sheet1!$A$2:$A$12</c:f>
              <c:strCache>
                <c:ptCount val="11"/>
                <c:pt idx="0">
                  <c:v>Multi-unit Residential - 48%</c:v>
                </c:pt>
                <c:pt idx="1">
                  <c:v>Commercial (Office/Retail) - 21%</c:v>
                </c:pt>
                <c:pt idx="2">
                  <c:v>Roadways - 7%</c:v>
                </c:pt>
                <c:pt idx="3">
                  <c:v>Others - 7%</c:v>
                </c:pt>
                <c:pt idx="4">
                  <c:v>Bridges - 4%</c:v>
                </c:pt>
                <c:pt idx="5">
                  <c:v>School/College/University - 3%</c:v>
                </c:pt>
                <c:pt idx="6">
                  <c:v>Land Development - 3%</c:v>
                </c:pt>
                <c:pt idx="7">
                  <c:v>Private Residence - 2%</c:v>
                </c:pt>
                <c:pt idx="8">
                  <c:v>Sewer/Water - 2%</c:v>
                </c:pt>
                <c:pt idx="9">
                  <c:v>Mass Transit - 2%</c:v>
                </c:pt>
                <c:pt idx="10">
                  <c:v>Hospital - 2%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0.47687861271676302</c:v>
                </c:pt>
                <c:pt idx="1">
                  <c:v>0.2138728323699422</c:v>
                </c:pt>
                <c:pt idx="2">
                  <c:v>6.9364161849710976E-2</c:v>
                </c:pt>
                <c:pt idx="3">
                  <c:v>7.0000000000000007E-2</c:v>
                </c:pt>
                <c:pt idx="4">
                  <c:v>4.046242774566474E-2</c:v>
                </c:pt>
                <c:pt idx="5">
                  <c:v>2.8901734104046242E-2</c:v>
                </c:pt>
                <c:pt idx="6">
                  <c:v>2.6011560693641619E-2</c:v>
                </c:pt>
                <c:pt idx="7">
                  <c:v>2.3121387283236993E-2</c:v>
                </c:pt>
                <c:pt idx="8">
                  <c:v>1.7341040462427744E-2</c:v>
                </c:pt>
                <c:pt idx="9">
                  <c:v>1.7341040462427744E-2</c:v>
                </c:pt>
                <c:pt idx="10">
                  <c:v>2.023121387283237E-2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7750281214846"/>
          <c:y val="5.3984743771037062E-2"/>
          <c:w val="0.38923324683424465"/>
          <c:h val="0.89203051245792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EA00-4C11-BCE9-81AB6DEF95A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EA00-4C11-BCE9-81AB6DEF95A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EA00-4C11-BCE9-81AB6DEF95A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EA00-4C11-BCE9-81AB6DEF95A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EA00-4C11-BCE9-81AB6DEF95A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EA00-4C11-BCE9-81AB6DEF95A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EA00-4C11-BCE9-81AB6DEF95A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EA00-4C11-BCE9-81AB6DEF95A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EA00-4C11-BCE9-81AB6DEF95A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EA00-4C11-BCE9-81AB6DEF95A1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5-EA00-4C11-BCE9-81AB6DEF95A1}"/>
              </c:ext>
            </c:extLst>
          </c:dPt>
          <c:cat>
            <c:strRef>
              <c:f>Sheet1!$A$2:$A$9</c:f>
              <c:strCache>
                <c:ptCount val="8"/>
                <c:pt idx="0">
                  <c:v>Water Damage - 26%</c:v>
                </c:pt>
                <c:pt idx="1">
                  <c:v>Other - 29%</c:v>
                </c:pt>
                <c:pt idx="2">
                  <c:v>Slip &amp; Fall/Bodily Injury - 16%</c:v>
                </c:pt>
                <c:pt idx="3">
                  <c:v>Excavation Failure - 9%</c:v>
                </c:pt>
                <c:pt idx="4">
                  <c:v>Blasting - 6%</c:v>
                </c:pt>
                <c:pt idx="5">
                  <c:v>Water Leakage - 6%</c:v>
                </c:pt>
                <c:pt idx="6">
                  <c:v>Compl. Operations - 5%</c:v>
                </c:pt>
                <c:pt idx="7">
                  <c:v>Non-owned Auto - 3%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0.25959780621572209</c:v>
                </c:pt>
                <c:pt idx="1">
                  <c:v>0.29433272394881171</c:v>
                </c:pt>
                <c:pt idx="2">
                  <c:v>0.16453382084095064</c:v>
                </c:pt>
                <c:pt idx="3">
                  <c:v>8.7751371115173671E-2</c:v>
                </c:pt>
                <c:pt idx="4">
                  <c:v>6.0329067641681902E-2</c:v>
                </c:pt>
                <c:pt idx="5">
                  <c:v>5.850091407678245E-2</c:v>
                </c:pt>
                <c:pt idx="6">
                  <c:v>4.5703839122486288E-2</c:v>
                </c:pt>
                <c:pt idx="7">
                  <c:v>2.9250457038391225E-2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A00-4C11-BCE9-81AB6DEF9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7750281214846"/>
          <c:y val="2.0461531682866161E-2"/>
          <c:w val="0.38923324683424465"/>
          <c:h val="0.96681305735348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02/01/2025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32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80.xml"/><Relationship Id="rId7" Type="http://schemas.openxmlformats.org/officeDocument/2006/relationships/customXml" Target="../../customXml/item45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37.xml"/><Relationship Id="rId1" Type="http://schemas.openxmlformats.org/officeDocument/2006/relationships/customXml" Target="../../customXml/item120.xml"/><Relationship Id="rId6" Type="http://schemas.openxmlformats.org/officeDocument/2006/relationships/customXml" Target="../../customXml/item51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78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121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6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86.xml"/><Relationship Id="rId1" Type="http://schemas.openxmlformats.org/officeDocument/2006/relationships/customXml" Target="../../customXml/item48.xml"/><Relationship Id="rId6" Type="http://schemas.openxmlformats.org/officeDocument/2006/relationships/customXml" Target="../../customXml/item62.xml"/><Relationship Id="rId5" Type="http://schemas.openxmlformats.org/officeDocument/2006/relationships/customXml" Target="../../customXml/item119.xml"/><Relationship Id="rId4" Type="http://schemas.openxmlformats.org/officeDocument/2006/relationships/customXml" Target="../../customXml/item89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14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105.xml"/><Relationship Id="rId7" Type="http://schemas.openxmlformats.org/officeDocument/2006/relationships/customXml" Target="../../customXml/item44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97.xml"/><Relationship Id="rId6" Type="http://schemas.openxmlformats.org/officeDocument/2006/relationships/customXml" Target="../../customXml/item4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39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127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5.xml"/><Relationship Id="rId2" Type="http://schemas.openxmlformats.org/officeDocument/2006/relationships/customXml" Target="../../customXml/item53.xml"/><Relationship Id="rId1" Type="http://schemas.openxmlformats.org/officeDocument/2006/relationships/customXml" Target="../../customXml/item85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46.xml"/><Relationship Id="rId1" Type="http://schemas.openxmlformats.org/officeDocument/2006/relationships/customXml" Target="../../customXml/item4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6.xml"/><Relationship Id="rId2" Type="http://schemas.openxmlformats.org/officeDocument/2006/relationships/customXml" Target="../../customXml/item108.xml"/><Relationship Id="rId1" Type="http://schemas.openxmlformats.org/officeDocument/2006/relationships/customXml" Target="../../customXml/item139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2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1.xml"/><Relationship Id="rId2" Type="http://schemas.openxmlformats.org/officeDocument/2006/relationships/customXml" Target="../../customXml/item74.xml"/><Relationship Id="rId1" Type="http://schemas.openxmlformats.org/officeDocument/2006/relationships/customXml" Target="../../customXml/item40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42.xml"/><Relationship Id="rId4" Type="http://schemas.openxmlformats.org/officeDocument/2006/relationships/customXml" Target="../../customXml/item14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58.xml"/><Relationship Id="rId1" Type="http://schemas.openxmlformats.org/officeDocument/2006/relationships/customXml" Target="../../customXml/item8.xml"/><Relationship Id="rId6" Type="http://schemas.openxmlformats.org/officeDocument/2006/relationships/customXml" Target="../../customXml/item13.xml"/><Relationship Id="rId5" Type="http://schemas.openxmlformats.org/officeDocument/2006/relationships/customXml" Target="../../customXml/item137.xml"/><Relationship Id="rId4" Type="http://schemas.openxmlformats.org/officeDocument/2006/relationships/customXml" Target="../../customXml/item14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90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8.xml"/><Relationship Id="rId2" Type="http://schemas.openxmlformats.org/officeDocument/2006/relationships/customXml" Target="../../customXml/item81.xml"/><Relationship Id="rId1" Type="http://schemas.openxmlformats.org/officeDocument/2006/relationships/customXml" Target="../../customXml/item47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.xml"/><Relationship Id="rId2" Type="http://schemas.openxmlformats.org/officeDocument/2006/relationships/customXml" Target="../../customXml/item35.xml"/><Relationship Id="rId1" Type="http://schemas.openxmlformats.org/officeDocument/2006/relationships/customXml" Target="../../customXml/item125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12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144.xml"/><Relationship Id="rId1" Type="http://schemas.openxmlformats.org/officeDocument/2006/relationships/customXml" Target="../../customXml/item88.xml"/><Relationship Id="rId6" Type="http://schemas.openxmlformats.org/officeDocument/2006/relationships/customXml" Target="../../customXml/item111.xml"/><Relationship Id="rId5" Type="http://schemas.openxmlformats.org/officeDocument/2006/relationships/customXml" Target="../../customXml/item30.xml"/><Relationship Id="rId4" Type="http://schemas.openxmlformats.org/officeDocument/2006/relationships/customXml" Target="../../customXml/item94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52.xml"/><Relationship Id="rId1" Type="http://schemas.openxmlformats.org/officeDocument/2006/relationships/customXml" Target="../../customXml/item11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3.xml"/><Relationship Id="rId2" Type="http://schemas.openxmlformats.org/officeDocument/2006/relationships/customXml" Target="../../customXml/item83.xml"/><Relationship Id="rId1" Type="http://schemas.openxmlformats.org/officeDocument/2006/relationships/customXml" Target="../../customXml/item145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12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3.xml"/><Relationship Id="rId2" Type="http://schemas.openxmlformats.org/officeDocument/2006/relationships/customXml" Target="../../customXml/item138.xml"/><Relationship Id="rId1" Type="http://schemas.openxmlformats.org/officeDocument/2006/relationships/customXml" Target="../../customXml/item84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124.xml"/><Relationship Id="rId4" Type="http://schemas.openxmlformats.org/officeDocument/2006/relationships/customXml" Target="../../customXml/item6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7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09.xml"/><Relationship Id="rId1" Type="http://schemas.openxmlformats.org/officeDocument/2006/relationships/customXml" Target="../../customXml/item77.xml"/><Relationship Id="rId6" Type="http://schemas.openxmlformats.org/officeDocument/2006/relationships/customXml" Target="../../customXml/item61.xml"/><Relationship Id="rId5" Type="http://schemas.openxmlformats.org/officeDocument/2006/relationships/customXml" Target="../../customXml/item118.xml"/><Relationship Id="rId4" Type="http://schemas.openxmlformats.org/officeDocument/2006/relationships/customXml" Target="../../customXml/item6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.xml"/><Relationship Id="rId2" Type="http://schemas.openxmlformats.org/officeDocument/2006/relationships/customXml" Target="../../customXml/item123.xml"/><Relationship Id="rId1" Type="http://schemas.openxmlformats.org/officeDocument/2006/relationships/customXml" Target="../../customXml/item143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8.xml"/><Relationship Id="rId2" Type="http://schemas.openxmlformats.org/officeDocument/2006/relationships/customXml" Target="../../customXml/item33.xml"/><Relationship Id="rId1" Type="http://schemas.openxmlformats.org/officeDocument/2006/relationships/customXml" Target="../../customXml/item99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\\Mgd.mrshmc.com\ca_data\Groups\OTT\DEP\shared\bus_unit\ACT\Private\ENCON\2024\Esteem stats package\Working files 2024\Risk Analysis Charts_Sample slide with chart_2024-Nov Template.pptx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6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8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128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13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5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65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49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1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  <a:latin typeface="DIN OT" panose="020B0504020201010104" pitchFamily="34" charset="0"/>
              </a:rPr>
              <a:t>AVERAGE DEFENCE COST PER CLAIM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694684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Construction CGL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D7547-359E-D9BD-F97B-926A7F649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89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solidFill>
                  <a:schemeClr val="accent1"/>
                </a:solidFill>
                <a:latin typeface="DIN OT" panose="020B0504020201010104" pitchFamily="34" charset="0"/>
              </a:rPr>
              <a:t>INDEMNITY VS. DEFENCE COSTS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937346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Construction CGL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CF732-B697-80F7-EBD2-3C80ADF2F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76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all" dirty="0">
                <a:solidFill>
                  <a:schemeClr val="accent1"/>
                </a:solidFill>
              </a:rPr>
              <a:t>Claims by PROJECT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895433"/>
              </p:ext>
            </p:extLst>
          </p:nvPr>
        </p:nvGraphicFramePr>
        <p:xfrm>
          <a:off x="479424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976457"/>
            <a:ext cx="11226800" cy="390950"/>
          </a:xfrm>
        </p:spPr>
        <p:txBody>
          <a:bodyPr/>
          <a:lstStyle/>
          <a:p>
            <a:r>
              <a:rPr lang="en-CA" dirty="0"/>
              <a:t>Construction CGL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7BDF64-0CE7-D03A-80D2-4D7001349A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647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all" dirty="0">
                <a:solidFill>
                  <a:schemeClr val="accent1"/>
                </a:solidFill>
              </a:rPr>
              <a:t>Claims by LOSS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30BF0913-62CB-B2F1-12AA-0C5E60AE4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668050"/>
              </p:ext>
            </p:extLst>
          </p:nvPr>
        </p:nvGraphicFramePr>
        <p:xfrm>
          <a:off x="485776" y="1199626"/>
          <a:ext cx="9685746" cy="492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75D684-60BB-CB45-5338-8ED9C4F047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5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943300"/>
            <a:ext cx="11226800" cy="358398"/>
          </a:xfrm>
        </p:spPr>
        <p:txBody>
          <a:bodyPr/>
          <a:lstStyle/>
          <a:p>
            <a:r>
              <a:rPr lang="en-CA" dirty="0"/>
              <a:t>Construction CGL</a:t>
            </a:r>
          </a:p>
        </p:txBody>
      </p:sp>
    </p:spTree>
    <p:extLst>
      <p:ext uri="{BB962C8B-B14F-4D97-AF65-F5344CB8AC3E}">
        <p14:creationId xmlns:p14="http://schemas.microsoft.com/office/powerpoint/2010/main" val="385955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655D3C-831C-385D-126B-EF004937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7794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6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E396-7815-B35C-0FA7-FCF323E5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1747" y="6607500"/>
            <a:ext cx="8735053" cy="187583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LIMIT PROFILE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183EC357-7C6F-FB13-98B2-74B9897B8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384213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FC0147-1556-2186-4E9D-D653A3FB6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en-CA" dirty="0"/>
              <a:t>Construction CGL</a:t>
            </a:r>
          </a:p>
        </p:txBody>
      </p:sp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7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FAST FACT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en-US" dirty="0"/>
              <a:t>We have managed more than 1,500 Construction CGL claims and settled over $45 million in total losses.</a:t>
            </a:r>
            <a:endParaRPr lang="en-CA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6C4950-548C-699F-AF4F-684F115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2022" y="6607499"/>
            <a:ext cx="8944878" cy="154027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6173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10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0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0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1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1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2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3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3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4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5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6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6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6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6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7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7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8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8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8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9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9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9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9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9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9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9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9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746</TotalTime>
  <Words>267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DIN OT</vt:lpstr>
      <vt:lpstr>Marsh McLennan</vt:lpstr>
      <vt:lpstr>2_Marsh McLennan</vt:lpstr>
      <vt:lpstr>Risk Analysis Charts</vt:lpstr>
      <vt:lpstr>AVERAGE DEFENCE COST PER CLAIM</vt:lpstr>
      <vt:lpstr>INDEMNITY VS. DEFENCE COSTS</vt:lpstr>
      <vt:lpstr>Claims by PROJECT</vt:lpstr>
      <vt:lpstr>Claims by LOSS</vt:lpstr>
      <vt:lpstr>LIMIT PROFILE</vt:lpstr>
      <vt:lpstr>FAST FACT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Katikala, Antony</cp:lastModifiedBy>
  <cp:revision>15</cp:revision>
  <dcterms:created xsi:type="dcterms:W3CDTF">2024-11-22T17:30:20Z</dcterms:created>
  <dcterms:modified xsi:type="dcterms:W3CDTF">2025-01-02T13:44:19Z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