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8"/>
  </p:notesMasterIdLst>
  <p:handoutMasterIdLst>
    <p:handoutMasterId r:id="rId159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</p:sldIdLst>
  <p:sldSz cx="12192000" cy="6858000"/>
  <p:notesSz cx="6858000" cy="9144000"/>
  <p:custDataLst>
    <p:custData r:id="rId8"/>
    <p:tags r:id="rId16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handoutMaster" Target="handoutMasters/handout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gs" Target="tags/tag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Sheet1!$A$2:$A$4</c:f>
              <c:strCache>
                <c:ptCount val="3"/>
                <c:pt idx="0">
                  <c:v>Up to $10M</c:v>
                </c:pt>
                <c:pt idx="1">
                  <c:v>$10M - $20M</c:v>
                </c:pt>
                <c:pt idx="2">
                  <c:v>$20M - $50M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0.79</c:v>
                </c:pt>
                <c:pt idx="1">
                  <c:v>0.12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9526.6406015037592</c:v>
                </c:pt>
                <c:pt idx="1">
                  <c:v>45580.416438356166</c:v>
                </c:pt>
                <c:pt idx="2">
                  <c:v>28393.491039426528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0.47670250896057348</c:v>
                </c:pt>
                <c:pt idx="1">
                  <c:v>0.52329749103942658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Sheet1!$A$2:$A$7</c:f>
              <c:strCache>
                <c:ptCount val="6"/>
                <c:pt idx="0">
                  <c:v>Multi-unit Residential - 47%</c:v>
                </c:pt>
                <c:pt idx="1">
                  <c:v>Commercial (Office/Retail) - 21%</c:v>
                </c:pt>
                <c:pt idx="2">
                  <c:v>Other - 16%</c:v>
                </c:pt>
                <c:pt idx="3">
                  <c:v>School/College/University - 9%</c:v>
                </c:pt>
                <c:pt idx="4">
                  <c:v>Hospital - 5%</c:v>
                </c:pt>
                <c:pt idx="5">
                  <c:v>Recreational/Sports Convention Centre - 2%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0.47008547008547008</c:v>
                </c:pt>
                <c:pt idx="1">
                  <c:v>0.21367521367521367</c:v>
                </c:pt>
                <c:pt idx="2">
                  <c:v>0.15811965811965811</c:v>
                </c:pt>
                <c:pt idx="3">
                  <c:v>8.9743589743589744E-2</c:v>
                </c:pt>
                <c:pt idx="4">
                  <c:v>5.128205128205128E-2</c:v>
                </c:pt>
                <c:pt idx="5">
                  <c:v>1.7094017094017096E-2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Sheet1!$A$2:$A$9</c:f>
              <c:strCache>
                <c:ptCount val="8"/>
                <c:pt idx="0">
                  <c:v>Water Damage - 35%</c:v>
                </c:pt>
                <c:pt idx="1">
                  <c:v>Other - 35%</c:v>
                </c:pt>
                <c:pt idx="2">
                  <c:v>Theft/Burglary - 7%</c:v>
                </c:pt>
                <c:pt idx="3">
                  <c:v>Fire - 6%</c:v>
                </c:pt>
                <c:pt idx="4">
                  <c:v>Water Leakage - 5%</c:v>
                </c:pt>
                <c:pt idx="5">
                  <c:v>Wind Storm - 4%</c:v>
                </c:pt>
                <c:pt idx="6">
                  <c:v>Builders Risk - 4%</c:v>
                </c:pt>
                <c:pt idx="7">
                  <c:v>Excavation Failure - 3%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0.34567901234567899</c:v>
                </c:pt>
                <c:pt idx="1">
                  <c:v>0.35493827160493829</c:v>
                </c:pt>
                <c:pt idx="2">
                  <c:v>7.407407407407407E-2</c:v>
                </c:pt>
                <c:pt idx="3">
                  <c:v>6.4814814814814811E-2</c:v>
                </c:pt>
                <c:pt idx="4">
                  <c:v>4.9382716049382713E-2</c:v>
                </c:pt>
                <c:pt idx="5">
                  <c:v>4.0123456790123455E-2</c:v>
                </c:pt>
                <c:pt idx="6">
                  <c:v>3.7037037037037035E-2</c:v>
                </c:pt>
                <c:pt idx="7">
                  <c:v>3.3950617283950615E-2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45.xml"/><Relationship Id="rId7" Type="http://schemas.openxmlformats.org/officeDocument/2006/relationships/customXml" Target="../../customXml/item20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68.xml"/><Relationship Id="rId1" Type="http://schemas.openxmlformats.org/officeDocument/2006/relationships/customXml" Target="../../customXml/item35.xml"/><Relationship Id="rId6" Type="http://schemas.openxmlformats.org/officeDocument/2006/relationships/customXml" Target="../../customXml/item10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40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2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23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76.xml"/><Relationship Id="rId6" Type="http://schemas.openxmlformats.org/officeDocument/2006/relationships/customXml" Target="../../customXml/item84.xml"/><Relationship Id="rId5" Type="http://schemas.openxmlformats.org/officeDocument/2006/relationships/customXml" Target="../../customXml/item122.xml"/><Relationship Id="rId4" Type="http://schemas.openxmlformats.org/officeDocument/2006/relationships/customXml" Target="../../customXml/item53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0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62.xml"/><Relationship Id="rId7" Type="http://schemas.openxmlformats.org/officeDocument/2006/relationships/customXml" Target="../../customXml/item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92.xml"/><Relationship Id="rId1" Type="http://schemas.openxmlformats.org/officeDocument/2006/relationships/customXml" Target="../../customXml/item78.xml"/><Relationship Id="rId6" Type="http://schemas.openxmlformats.org/officeDocument/2006/relationships/customXml" Target="../../customXml/item4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52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34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1.xml"/><Relationship Id="rId2" Type="http://schemas.openxmlformats.org/officeDocument/2006/relationships/customXml" Target="../../customXml/item141.xml"/><Relationship Id="rId1" Type="http://schemas.openxmlformats.org/officeDocument/2006/relationships/customXml" Target="../../customXml/item13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6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1.xml"/><Relationship Id="rId2" Type="http://schemas.openxmlformats.org/officeDocument/2006/relationships/customXml" Target="../../customXml/item104.xml"/><Relationship Id="rId1" Type="http://schemas.openxmlformats.org/officeDocument/2006/relationships/customXml" Target="../../customXml/item110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8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0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72.xml"/><Relationship Id="rId4" Type="http://schemas.openxmlformats.org/officeDocument/2006/relationships/customXml" Target="../../customXml/item1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88.xml"/><Relationship Id="rId1" Type="http://schemas.openxmlformats.org/officeDocument/2006/relationships/customXml" Target="../../customXml/item59.xml"/><Relationship Id="rId6" Type="http://schemas.openxmlformats.org/officeDocument/2006/relationships/customXml" Target="../../customXml/item127.xml"/><Relationship Id="rId5" Type="http://schemas.openxmlformats.org/officeDocument/2006/relationships/customXml" Target="../../customXml/item64.xml"/><Relationship Id="rId4" Type="http://schemas.openxmlformats.org/officeDocument/2006/relationships/customXml" Target="../../customXml/item1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5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13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45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0.xml"/><Relationship Id="rId2" Type="http://schemas.openxmlformats.org/officeDocument/2006/relationships/customXml" Target="../../customXml/item96.xml"/><Relationship Id="rId1" Type="http://schemas.openxmlformats.org/officeDocument/2006/relationships/customXml" Target="../../customXml/item11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9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61.xml"/><Relationship Id="rId6" Type="http://schemas.openxmlformats.org/officeDocument/2006/relationships/customXml" Target="../../customXml/item130.xml"/><Relationship Id="rId5" Type="http://schemas.openxmlformats.org/officeDocument/2006/relationships/customXml" Target="../../customXml/item87.xml"/><Relationship Id="rId4" Type="http://schemas.openxmlformats.org/officeDocument/2006/relationships/customXml" Target="../../customXml/item102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7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9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8.xml"/><Relationship Id="rId2" Type="http://schemas.openxmlformats.org/officeDocument/2006/relationships/customXml" Target="../../customXml/item131.xml"/><Relationship Id="rId1" Type="http://schemas.openxmlformats.org/officeDocument/2006/relationships/customXml" Target="../../customXml/item133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2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7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99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70.xml"/><Relationship Id="rId4" Type="http://schemas.openxmlformats.org/officeDocument/2006/relationships/customXml" Target="../../customXml/item1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8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32.xml"/><Relationship Id="rId6" Type="http://schemas.openxmlformats.org/officeDocument/2006/relationships/customXml" Target="../../customXml/item66.xml"/><Relationship Id="rId5" Type="http://schemas.openxmlformats.org/officeDocument/2006/relationships/customXml" Target="../../customXml/item80.xml"/><Relationship Id="rId4" Type="http://schemas.openxmlformats.org/officeDocument/2006/relationships/customXml" Target="../../customXml/item2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0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4.xml"/><Relationship Id="rId2" Type="http://schemas.openxmlformats.org/officeDocument/2006/relationships/customXml" Target="../../customXml/item139.xml"/><Relationship Id="rId1" Type="http://schemas.openxmlformats.org/officeDocument/2006/relationships/customXml" Target="../../customXml/item4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0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3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9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1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5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46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05.xml"/><Relationship Id="rId1" Type="http://schemas.openxmlformats.org/officeDocument/2006/relationships/customXml" Target="../../customXml/item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044086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Builders Risk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64708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Builders Risk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PROJECT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525481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CA" dirty="0"/>
              <a:t>Builders Risk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LOSS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767928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en-CA" dirty="0"/>
              <a:t>Builders Risk</a:t>
            </a:r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300501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Builders Risk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FIRE AT SCHOOL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Construction work was being carried out on a school during the summer months, when vandals broke into the school at night and started a fire causing damage in different areas of the insured project. Cleanup and repairs to the project needed to be completed prior to the school opening in the fall.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2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4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4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5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6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7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9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452</TotalTime>
  <Words>307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PROJECT</vt:lpstr>
      <vt:lpstr>Claims by LOSS</vt:lpstr>
      <vt:lpstr>LIMIT PROFILE</vt:lpstr>
      <vt:lpstr>CLAIM EXAMPLE : FIRE AT SCHOOL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17</cp:revision>
  <dcterms:created xsi:type="dcterms:W3CDTF">2024-11-22T17:30:20Z</dcterms:created>
  <dcterms:modified xsi:type="dcterms:W3CDTF">2025-02-04T20:13:04Z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