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62"/>
  </p:notesMasterIdLst>
  <p:handoutMasterIdLst>
    <p:handoutMasterId r:id="rId163"/>
  </p:handoutMasterIdLst>
  <p:sldIdLst>
    <p:sldId id="256" r:id="rId151"/>
    <p:sldId id="266" r:id="rId152"/>
    <p:sldId id="269" r:id="rId153"/>
    <p:sldId id="270" r:id="rId154"/>
    <p:sldId id="268" r:id="rId155"/>
    <p:sldId id="264" r:id="rId156"/>
    <p:sldId id="271" r:id="rId157"/>
    <p:sldId id="272" r:id="rId158"/>
    <p:sldId id="274" r:id="rId159"/>
    <p:sldId id="273" r:id="rId160"/>
    <p:sldId id="275" r:id="rId161"/>
  </p:sldIdLst>
  <p:sldSz cx="12192000" cy="6858000"/>
  <p:notesSz cx="6858000" cy="9144000"/>
  <p:custDataLst>
    <p:custData r:id="rId34"/>
    <p:tags r:id="rId164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327"/>
  </p:normalViewPr>
  <p:slideViewPr>
    <p:cSldViewPr snapToGrid="0" snapToObjects="1">
      <p:cViewPr varScale="1">
        <p:scale>
          <a:sx n="91" d="100"/>
          <a:sy n="91" d="100"/>
        </p:scale>
        <p:origin x="27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slide" Target="slides/slide9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slide" Target="slides/slide10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slide" Target="slides/slide11.xml"/><Relationship Id="rId16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slide" Target="slides/slide6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viewProps" Target="viewProps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7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slide" Target="slides/slide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tags" Target="tags/tag1.xml"/><Relationship Id="rId16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slide" Target="slides/slide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ommentAuthors" Target="commentAuthors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slide" Target="slides/slide5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$0 to $500,000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Sheet1!$A$2:$A$6</c:f>
              <c:strCache>
                <c:ptCount val="5"/>
                <c:pt idx="0">
                  <c:v>$1M</c:v>
                </c:pt>
                <c:pt idx="1">
                  <c:v>$2M</c:v>
                </c:pt>
                <c:pt idx="2">
                  <c:v>$5M</c:v>
                </c:pt>
                <c:pt idx="3">
                  <c:v>$10M</c:v>
                </c:pt>
                <c:pt idx="4">
                  <c:v>$15M+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</c:v>
                </c:pt>
                <c:pt idx="1">
                  <c:v>0.5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$500,001 to $2,000,000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$1M</c:v>
                </c:pt>
                <c:pt idx="1">
                  <c:v>$2M</c:v>
                </c:pt>
                <c:pt idx="2">
                  <c:v>$5M</c:v>
                </c:pt>
                <c:pt idx="3">
                  <c:v>$10M</c:v>
                </c:pt>
                <c:pt idx="4">
                  <c:v>$15M+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6.6666666666666666E-2</c:v>
                </c:pt>
                <c:pt idx="1">
                  <c:v>0.53333333333333333</c:v>
                </c:pt>
                <c:pt idx="2">
                  <c:v>0.4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09-40CA-873F-7137053DC2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$2,000,001 to $5,000,000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$1M</c:v>
                </c:pt>
                <c:pt idx="1">
                  <c:v>$2M</c:v>
                </c:pt>
                <c:pt idx="2">
                  <c:v>$5M</c:v>
                </c:pt>
                <c:pt idx="3">
                  <c:v>$10M</c:v>
                </c:pt>
                <c:pt idx="4">
                  <c:v>$15M+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</c:v>
                </c:pt>
                <c:pt idx="1">
                  <c:v>8.3333333333333329E-2</c:v>
                </c:pt>
                <c:pt idx="2">
                  <c:v>0.83333333333333337</c:v>
                </c:pt>
                <c:pt idx="3">
                  <c:v>8.3333333333333329E-2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09-40CA-873F-7137053DC2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$5,000,001 and up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$1M</c:v>
                </c:pt>
                <c:pt idx="1">
                  <c:v>$2M</c:v>
                </c:pt>
                <c:pt idx="2">
                  <c:v>$5M</c:v>
                </c:pt>
                <c:pt idx="3">
                  <c:v>$10M</c:v>
                </c:pt>
                <c:pt idx="4">
                  <c:v>$15M+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</c:v>
                </c:pt>
                <c:pt idx="1">
                  <c:v>2.7027027027027029E-2</c:v>
                </c:pt>
                <c:pt idx="2">
                  <c:v>0.64864864864864868</c:v>
                </c:pt>
                <c:pt idx="3">
                  <c:v>0.27027027027027029</c:v>
                </c:pt>
                <c:pt idx="4">
                  <c:v>5.4054054054054057E-2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009-40CA-873F-7137053DC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/>
                  <a:t>Limits in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/>
                  <a:t>Policy Count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$0 to $500,000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88-4A5F-92CC-D38E19E423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88-4A5F-92CC-D38E19E42311}"/>
              </c:ext>
            </c:extLst>
          </c:dPt>
          <c:cat>
            <c:strRef>
              <c:f>Sheet1!$A$2:$A$7</c:f>
              <c:strCache>
                <c:ptCount val="6"/>
                <c:pt idx="0">
                  <c:v>$250K</c:v>
                </c:pt>
                <c:pt idx="1">
                  <c:v>$500K</c:v>
                </c:pt>
                <c:pt idx="2">
                  <c:v>$1M</c:v>
                </c:pt>
                <c:pt idx="3">
                  <c:v>$2M</c:v>
                </c:pt>
                <c:pt idx="4">
                  <c:v>$5M</c:v>
                </c:pt>
                <c:pt idx="5">
                  <c:v>$10M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3.3670033670033669E-2</c:v>
                </c:pt>
                <c:pt idx="1">
                  <c:v>0.59963269054178148</c:v>
                </c:pt>
                <c:pt idx="2">
                  <c:v>0.18549127640036731</c:v>
                </c:pt>
                <c:pt idx="3">
                  <c:v>0.11386593204775022</c:v>
                </c:pt>
                <c:pt idx="4">
                  <c:v>6.6727884909703092E-2</c:v>
                </c:pt>
                <c:pt idx="5">
                  <c:v>6.1218243036424854E-4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88-4A5F-92CC-D38E19E423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$500,001 to $2,000,000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$250K</c:v>
                </c:pt>
                <c:pt idx="1">
                  <c:v>$500K</c:v>
                </c:pt>
                <c:pt idx="2">
                  <c:v>$1M</c:v>
                </c:pt>
                <c:pt idx="3">
                  <c:v>$2M</c:v>
                </c:pt>
                <c:pt idx="4">
                  <c:v>$5M</c:v>
                </c:pt>
                <c:pt idx="5">
                  <c:v>$10M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4.434589800443459E-3</c:v>
                </c:pt>
                <c:pt idx="1">
                  <c:v>0.57871396895787142</c:v>
                </c:pt>
                <c:pt idx="2">
                  <c:v>0.35476718403547675</c:v>
                </c:pt>
                <c:pt idx="3">
                  <c:v>1.7738359201773836E-2</c:v>
                </c:pt>
                <c:pt idx="4">
                  <c:v>4.2128603104212861E-2</c:v>
                </c:pt>
                <c:pt idx="5">
                  <c:v>2.2172949002217295E-3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288-4A5F-92CC-D38E19E423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$2,000,001 to $5,000,000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$250K</c:v>
                </c:pt>
                <c:pt idx="1">
                  <c:v>$500K</c:v>
                </c:pt>
                <c:pt idx="2">
                  <c:v>$1M</c:v>
                </c:pt>
                <c:pt idx="3">
                  <c:v>$2M</c:v>
                </c:pt>
                <c:pt idx="4">
                  <c:v>$5M</c:v>
                </c:pt>
                <c:pt idx="5">
                  <c:v>$10M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9.852216748768473E-3</c:v>
                </c:pt>
                <c:pt idx="1">
                  <c:v>0.51724137931034486</c:v>
                </c:pt>
                <c:pt idx="2">
                  <c:v>0.27586206896551724</c:v>
                </c:pt>
                <c:pt idx="3">
                  <c:v>0</c:v>
                </c:pt>
                <c:pt idx="4">
                  <c:v>0.19704433497536947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88-4A5F-92CC-D38E19E4231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$5,000,001 and up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$250K</c:v>
                </c:pt>
                <c:pt idx="1">
                  <c:v>$500K</c:v>
                </c:pt>
                <c:pt idx="2">
                  <c:v>$1M</c:v>
                </c:pt>
                <c:pt idx="3">
                  <c:v>$2M</c:v>
                </c:pt>
                <c:pt idx="4">
                  <c:v>$5M</c:v>
                </c:pt>
                <c:pt idx="5">
                  <c:v>$10M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</c:v>
                </c:pt>
                <c:pt idx="1">
                  <c:v>0.45303867403314918</c:v>
                </c:pt>
                <c:pt idx="2">
                  <c:v>0.21546961325966851</c:v>
                </c:pt>
                <c:pt idx="3">
                  <c:v>0</c:v>
                </c:pt>
                <c:pt idx="4">
                  <c:v>0.26519337016574585</c:v>
                </c:pt>
                <c:pt idx="5">
                  <c:v>6.6298342541436461E-2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288-4A5F-92CC-D38E19E42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/>
                  <a:t>Limits in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/>
                  <a:t>Policy Count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cat>
            <c:strRef>
              <c:f>Sheet1!$A$2:$A$4</c:f>
              <c:strCache>
                <c:ptCount val="3"/>
                <c:pt idx="0">
                  <c:v>Claims With Defence 
Costs Only</c:v>
                </c:pt>
                <c:pt idx="1">
                  <c:v>Claims With 
Indemnity Paid</c:v>
                </c:pt>
                <c:pt idx="2">
                  <c:v>Blended for
all Claims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23197.056905807713</c:v>
                </c:pt>
                <c:pt idx="1">
                  <c:v>107497.01393596987</c:v>
                </c:pt>
                <c:pt idx="2">
                  <c:v>51974.477145612349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dirty="0">
                    <a:latin typeface="DIN OT" panose="020B0504020201010104" pitchFamily="34" charset="0"/>
                  </a:rPr>
                  <a:t>Canadian Dollars </a:t>
                </a:r>
                <a:r>
                  <a:rPr lang="en-CA" dirty="0"/>
                  <a:t>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Defence Costs Only</c:v>
                </c:pt>
                <c:pt idx="1">
                  <c:v>Indemnity Including Defence Costs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0.66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95-4E0C-8062-7F724DAC0B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95-4E0C-8062-7F724DAC0B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95-4E0C-8062-7F724DAC0B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E95-4E0C-8062-7F724DAC0B3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E95-4E0C-8062-7F724DAC0B3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E95-4E0C-8062-7F724DAC0B3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E95-4E0C-8062-7F724DAC0B3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E95-4E0C-8062-7F724DAC0B3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E95-4E0C-8062-7F724DAC0B39}"/>
              </c:ext>
            </c:extLst>
          </c:dPt>
          <c:cat>
            <c:strRef>
              <c:f>Sheet1!$A$2:$A$13</c:f>
              <c:strCache>
                <c:ptCount val="12"/>
                <c:pt idx="0">
                  <c:v>Design Error - 57%</c:v>
                </c:pt>
                <c:pt idx="1">
                  <c:v>Other - 15%</c:v>
                </c:pt>
                <c:pt idx="2">
                  <c:v>Inspection Error - 7%</c:v>
                </c:pt>
                <c:pt idx="3">
                  <c:v>Supervision Error - 6%</c:v>
                </c:pt>
                <c:pt idx="4">
                  <c:v>Difference in Conditions (Soil/Water/etc.) - 3%</c:v>
                </c:pt>
                <c:pt idx="5">
                  <c:v>Faulty Specification - 3%</c:v>
                </c:pt>
                <c:pt idx="6">
                  <c:v>Misc./Multitude of Problems - 2%</c:v>
                </c:pt>
                <c:pt idx="7">
                  <c:v>Disputes Over Extras/Change Order - 2%</c:v>
                </c:pt>
                <c:pt idx="8">
                  <c:v>Horizontal Measurement - 2%</c:v>
                </c:pt>
                <c:pt idx="9">
                  <c:v>Vertical Measurement - 1%</c:v>
                </c:pt>
                <c:pt idx="10">
                  <c:v>Lack of Information/Incorrect Information Provided - 1%</c:v>
                </c:pt>
                <c:pt idx="11">
                  <c:v>Improper or Insufficient Check of Documentation - 1%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0.56755207338047009</c:v>
                </c:pt>
                <c:pt idx="1">
                  <c:v>0.14733422510987962</c:v>
                </c:pt>
                <c:pt idx="2">
                  <c:v>6.5545576151347221E-2</c:v>
                </c:pt>
                <c:pt idx="3">
                  <c:v>6.3443531435123254E-2</c:v>
                </c:pt>
                <c:pt idx="4">
                  <c:v>3.4779285304796487E-2</c:v>
                </c:pt>
                <c:pt idx="5">
                  <c:v>2.6753296388304988E-2</c:v>
                </c:pt>
                <c:pt idx="6">
                  <c:v>2.2549206955857062E-2</c:v>
                </c:pt>
                <c:pt idx="7">
                  <c:v>2.1593732084846169E-2</c:v>
                </c:pt>
                <c:pt idx="8">
                  <c:v>1.7389642652398243E-2</c:v>
                </c:pt>
                <c:pt idx="9">
                  <c:v>1.1465698452130709E-2</c:v>
                </c:pt>
                <c:pt idx="10">
                  <c:v>1.0892413529524173E-2</c:v>
                </c:pt>
                <c:pt idx="11">
                  <c:v>1.0701318555321995E-2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5.3984743771037062E-2"/>
          <c:w val="0.38923324683424465"/>
          <c:h val="0.89203051245792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A00-4C11-BCE9-81AB6DEF95A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EA00-4C11-BCE9-81AB6DEF95A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EA00-4C11-BCE9-81AB6DEF95A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EA00-4C11-BCE9-81AB6DEF95A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EA00-4C11-BCE9-81AB6DEF95A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EA00-4C11-BCE9-81AB6DEF95A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EA00-4C11-BCE9-81AB6DEF95A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EA00-4C11-BCE9-81AB6DEF95A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EA00-4C11-BCE9-81AB6DEF95A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EA00-4C11-BCE9-81AB6DEF95A1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5-EA00-4C11-BCE9-81AB6DEF95A1}"/>
              </c:ext>
            </c:extLst>
          </c:dPt>
          <c:cat>
            <c:strRef>
              <c:f>Sheet1!$A$2:$A$13</c:f>
              <c:strCache>
                <c:ptCount val="12"/>
                <c:pt idx="0">
                  <c:v>Owner (Private Sector) - 40%</c:v>
                </c:pt>
                <c:pt idx="1">
                  <c:v>Owner (Public Sector) - 19%</c:v>
                </c:pt>
                <c:pt idx="2">
                  <c:v>Contractor - 13%</c:v>
                </c:pt>
                <c:pt idx="3">
                  <c:v>Other - 10%</c:v>
                </c:pt>
                <c:pt idx="4">
                  <c:v>Insurance Company (by Subrogation) - 5%</c:v>
                </c:pt>
                <c:pt idx="5">
                  <c:v>Prime Consultant - 4%</c:v>
                </c:pt>
                <c:pt idx="6">
                  <c:v>Private/Individual - 3%</c:v>
                </c:pt>
                <c:pt idx="7">
                  <c:v>Commercial/Developer - 2%</c:v>
                </c:pt>
                <c:pt idx="8">
                  <c:v>Injured Person - 2%</c:v>
                </c:pt>
                <c:pt idx="9">
                  <c:v>Subcontractor - 2%</c:v>
                </c:pt>
                <c:pt idx="10">
                  <c:v>Adjacent Landowner - 1%</c:v>
                </c:pt>
                <c:pt idx="11">
                  <c:v>Subconsultant - 0%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0.40300445103857568</c:v>
                </c:pt>
                <c:pt idx="1">
                  <c:v>0.18972551928783382</c:v>
                </c:pt>
                <c:pt idx="2">
                  <c:v>0.12722551928783382</c:v>
                </c:pt>
                <c:pt idx="3">
                  <c:v>9.9777448071216621E-2</c:v>
                </c:pt>
                <c:pt idx="4">
                  <c:v>5.0074183976261129E-2</c:v>
                </c:pt>
                <c:pt idx="5">
                  <c:v>3.857566765578635E-2</c:v>
                </c:pt>
                <c:pt idx="6">
                  <c:v>2.5222551928783383E-2</c:v>
                </c:pt>
                <c:pt idx="7">
                  <c:v>2.2626112759643918E-2</c:v>
                </c:pt>
                <c:pt idx="8">
                  <c:v>1.669139465875371E-2</c:v>
                </c:pt>
                <c:pt idx="9">
                  <c:v>1.5022255192878338E-2</c:v>
                </c:pt>
                <c:pt idx="10">
                  <c:v>7.6038575667655784E-3</c:v>
                </c:pt>
                <c:pt idx="11">
                  <c:v>4.4510385756676559E-3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A00-4C11-BCE9-81AB6DEF9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2.0461531682866161E-2"/>
          <c:w val="0.38923324683424465"/>
          <c:h val="0.9668130573534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01/01/2025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01/01/2025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41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79.xml"/><Relationship Id="rId7" Type="http://schemas.openxmlformats.org/officeDocument/2006/relationships/customXml" Target="../../customXml/item60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103.xml"/><Relationship Id="rId6" Type="http://schemas.openxmlformats.org/officeDocument/2006/relationships/customXml" Target="../../customXml/item53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16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96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0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97.xml"/><Relationship Id="rId1" Type="http://schemas.openxmlformats.org/officeDocument/2006/relationships/customXml" Target="../../customXml/item7.xml"/><Relationship Id="rId6" Type="http://schemas.openxmlformats.org/officeDocument/2006/relationships/customXml" Target="../../customXml/item119.xml"/><Relationship Id="rId5" Type="http://schemas.openxmlformats.org/officeDocument/2006/relationships/customXml" Target="../../customXml/item14.xml"/><Relationship Id="rId4" Type="http://schemas.openxmlformats.org/officeDocument/2006/relationships/customXml" Target="../../customXml/item83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8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67.xml"/><Relationship Id="rId7" Type="http://schemas.openxmlformats.org/officeDocument/2006/relationships/customXml" Target="../../customXml/item89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63.xml"/><Relationship Id="rId6" Type="http://schemas.openxmlformats.org/officeDocument/2006/relationships/customXml" Target="../../customXml/item70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145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82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8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85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49.xml"/><Relationship Id="rId1" Type="http://schemas.openxmlformats.org/officeDocument/2006/relationships/customXml" Target="../../customXml/item3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7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9.xml"/><Relationship Id="rId2" Type="http://schemas.openxmlformats.org/officeDocument/2006/relationships/customXml" Target="../../customXml/item40.xml"/><Relationship Id="rId1" Type="http://schemas.openxmlformats.org/officeDocument/2006/relationships/customXml" Target="../../customXml/item132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8.xml"/><Relationship Id="rId2" Type="http://schemas.openxmlformats.org/officeDocument/2006/relationships/customXml" Target="../../customXml/item62.xml"/><Relationship Id="rId1" Type="http://schemas.openxmlformats.org/officeDocument/2006/relationships/customXml" Target="../../customXml/item110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140.xml"/><Relationship Id="rId4" Type="http://schemas.openxmlformats.org/officeDocument/2006/relationships/customXml" Target="../../customXml/item8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1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80.xml"/><Relationship Id="rId1" Type="http://schemas.openxmlformats.org/officeDocument/2006/relationships/customXml" Target="../../customXml/item47.xml"/><Relationship Id="rId6" Type="http://schemas.openxmlformats.org/officeDocument/2006/relationships/customXml" Target="../../customXml/item31.xml"/><Relationship Id="rId5" Type="http://schemas.openxmlformats.org/officeDocument/2006/relationships/customXml" Target="../../customXml/item66.xml"/><Relationship Id="rId4" Type="http://schemas.openxmlformats.org/officeDocument/2006/relationships/customXml" Target="../../customXml/item9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6.xml"/><Relationship Id="rId2" Type="http://schemas.openxmlformats.org/officeDocument/2006/relationships/customXml" Target="../../customXml/item129.xml"/><Relationship Id="rId1" Type="http://schemas.openxmlformats.org/officeDocument/2006/relationships/customXml" Target="../../customXml/item112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3.xml"/><Relationship Id="rId2" Type="http://schemas.openxmlformats.org/officeDocument/2006/relationships/customXml" Target="../../customXml/item116.xml"/><Relationship Id="rId1" Type="http://schemas.openxmlformats.org/officeDocument/2006/relationships/customXml" Target="../../customXml/item27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4.xml"/><Relationship Id="rId2" Type="http://schemas.openxmlformats.org/officeDocument/2006/relationships/customXml" Target="../../customXml/item127.xml"/><Relationship Id="rId1" Type="http://schemas.openxmlformats.org/officeDocument/2006/relationships/customXml" Target="../../customXml/item137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39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126.xml"/><Relationship Id="rId6" Type="http://schemas.openxmlformats.org/officeDocument/2006/relationships/customXml" Target="../../customXml/item124.xml"/><Relationship Id="rId5" Type="http://schemas.openxmlformats.org/officeDocument/2006/relationships/customXml" Target="../../customXml/item52.xml"/><Relationship Id="rId4" Type="http://schemas.openxmlformats.org/officeDocument/2006/relationships/customXml" Target="../../customXml/item20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57.xml"/><Relationship Id="rId1" Type="http://schemas.openxmlformats.org/officeDocument/2006/relationships/customXml" Target="../../customXml/item5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2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3.xml"/><Relationship Id="rId2" Type="http://schemas.openxmlformats.org/officeDocument/2006/relationships/customXml" Target="../../customXml/item111.xml"/><Relationship Id="rId1" Type="http://schemas.openxmlformats.org/officeDocument/2006/relationships/customXml" Target="../../customXml/item146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10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5.xml"/><Relationship Id="rId2" Type="http://schemas.openxmlformats.org/officeDocument/2006/relationships/customXml" Target="../../customXml/item71.xml"/><Relationship Id="rId1" Type="http://schemas.openxmlformats.org/officeDocument/2006/relationships/customXml" Target="../../customXml/item3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139.xml"/><Relationship Id="rId4" Type="http://schemas.openxmlformats.org/officeDocument/2006/relationships/customXml" Target="../../customXml/item3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5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122.xml"/><Relationship Id="rId6" Type="http://schemas.openxmlformats.org/officeDocument/2006/relationships/customXml" Target="../../customXml/item56.xml"/><Relationship Id="rId5" Type="http://schemas.openxmlformats.org/officeDocument/2006/relationships/customXml" Target="../../customXml/item109.xml"/><Relationship Id="rId4" Type="http://schemas.openxmlformats.org/officeDocument/2006/relationships/customXml" Target="../../customXml/item3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1.xml"/><Relationship Id="rId2" Type="http://schemas.openxmlformats.org/officeDocument/2006/relationships/customXml" Target="../../customXml/item78.xml"/><Relationship Id="rId1" Type="http://schemas.openxmlformats.org/officeDocument/2006/relationships/customXml" Target="../../customXml/item12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.xml"/><Relationship Id="rId2" Type="http://schemas.openxmlformats.org/officeDocument/2006/relationships/customXml" Target="../../customXml/item42.xml"/><Relationship Id="rId1" Type="http://schemas.openxmlformats.org/officeDocument/2006/relationships/customXml" Target="../../customXml/item12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11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13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10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11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6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3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133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23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125.xml"/><Relationship Id="rId1" Type="http://schemas.openxmlformats.org/officeDocument/2006/relationships/customXml" Target="../../customXml/item1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10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CLAIM EXAMPLE : </a:t>
            </a:r>
            <a:r>
              <a:rPr lang="en-US" sz="2400" dirty="0">
                <a:solidFill>
                  <a:schemeClr val="accent1"/>
                </a:solidFill>
              </a:rPr>
              <a:t>SUBSTITUTED MATERIAL</a:t>
            </a:r>
            <a:endParaRPr lang="en-CA" sz="2400" dirty="0">
              <a:solidFill>
                <a:schemeClr val="accent1"/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7" y="806400"/>
            <a:ext cx="6384806" cy="3631376"/>
          </a:xfrm>
        </p:spPr>
        <p:txBody>
          <a:bodyPr/>
          <a:lstStyle/>
          <a:p>
            <a:r>
              <a:rPr lang="en-US" dirty="0"/>
              <a:t>An architect was retained to design a residential property. Based on the contractor’s recommendation, the architect agreed to a product substitution for exterior fixtures even though the architect had no experience with this product. Years following occupancy, the owners issued a claim against the architect alleging that the product, as specified, failed and was intended specifically for interior use only. As the only design professional retained, the architect was held to a higher standard of care than the contractor and faced considerable exposure for the costs associated with repairs.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1596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11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60 YEARS</a:t>
            </a:r>
            <a:endParaRPr lang="en-CA" sz="2400" dirty="0">
              <a:solidFill>
                <a:schemeClr val="accent1"/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7" y="806400"/>
            <a:ext cx="6384806" cy="3631376"/>
          </a:xfrm>
        </p:spPr>
        <p:txBody>
          <a:bodyPr/>
          <a:lstStyle/>
          <a:p>
            <a:r>
              <a:rPr lang="en-US" dirty="0"/>
              <a:t>Victor (previously known as ENCON) introduced professional liability for architects and engineers </a:t>
            </a:r>
            <a:r>
              <a:rPr lang="en-US"/>
              <a:t>almost 60 </a:t>
            </a:r>
            <a:r>
              <a:rPr lang="en-US" dirty="0"/>
              <a:t>years ago.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latin typeface="DIN OT" panose="020B0504020201010104" pitchFamily="34" charset="0"/>
              </a:rPr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>
              <a:latin typeface="DIN OT" panose="020B05040202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AVERAGE DEFENCE COST PER CLAIM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618974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Professional Liability for Architects &amp; Engineers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D7547-359E-D9BD-F97B-926A7F64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9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INDEMNITY VS. DEFENCE COSTS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245057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Professional Liability for Architects &amp; Engineers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CF732-B697-80F7-EBD2-3C80ADF2F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7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>
                <a:solidFill>
                  <a:schemeClr val="accent1"/>
                </a:solidFill>
              </a:rPr>
              <a:t>Claims by Allegation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185857"/>
              </p:ext>
            </p:extLst>
          </p:nvPr>
        </p:nvGraphicFramePr>
        <p:xfrm>
          <a:off x="479424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976457"/>
            <a:ext cx="11226800" cy="390950"/>
          </a:xfrm>
        </p:spPr>
        <p:txBody>
          <a:bodyPr/>
          <a:lstStyle/>
          <a:p>
            <a:r>
              <a:rPr lang="en-CA" dirty="0"/>
              <a:t>Professional Liability for Architects &amp; Engineers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BDF64-0CE7-D03A-80D2-4D7001349A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647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>
                <a:solidFill>
                  <a:schemeClr val="accent1"/>
                </a:solidFill>
              </a:rPr>
              <a:t>Claims by claimant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30BF0913-62CB-B2F1-12AA-0C5E60AE4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219159"/>
              </p:ext>
            </p:extLst>
          </p:nvPr>
        </p:nvGraphicFramePr>
        <p:xfrm>
          <a:off x="485775" y="1199626"/>
          <a:ext cx="11223625" cy="492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5D684-60BB-CB45-5338-8ED9C4F047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5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943300"/>
            <a:ext cx="11226800" cy="358398"/>
          </a:xfrm>
        </p:spPr>
        <p:txBody>
          <a:bodyPr/>
          <a:lstStyle/>
          <a:p>
            <a:r>
              <a:rPr lang="en-CA" dirty="0"/>
              <a:t>Professional Liability for Architects &amp; Engineers</a:t>
            </a:r>
          </a:p>
        </p:txBody>
      </p:sp>
    </p:spTree>
    <p:extLst>
      <p:ext uri="{BB962C8B-B14F-4D97-AF65-F5344CB8AC3E}">
        <p14:creationId xmlns:p14="http://schemas.microsoft.com/office/powerpoint/2010/main" val="385955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6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E396-7815-B35C-0FA7-FCF323E5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1747" y="6607500"/>
            <a:ext cx="8735053" cy="187583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A&amp;E PROJECT - LIMIT PROFILE BY FEE RANGE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9084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en-CA" dirty="0"/>
              <a:t>Professional Liability for Architects &amp; Engineers</a:t>
            </a:r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7</a:t>
            </a:fld>
            <a:endParaRPr lang="en-CA" dirty="0"/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387B9986-7E66-3592-9F48-1F2B98A93F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967680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A&amp;E PRACTICE - LIMIT PROFILE BY FEE RANGE</a:t>
            </a:r>
            <a:endParaRPr lang="en-CA" sz="2400" dirty="0">
              <a:solidFill>
                <a:schemeClr val="accent1"/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en-CA" dirty="0"/>
              <a:t>Professional Liability for Architects &amp; Engineers</a:t>
            </a:r>
          </a:p>
        </p:txBody>
      </p: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1247A8FD-5A51-89B3-68E9-0423C29DB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914595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735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8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CLAIM EXAMPLE : ENGINEERING DESIGN APPROVAL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148235"/>
          </a:xfrm>
        </p:spPr>
        <p:txBody>
          <a:bodyPr/>
          <a:lstStyle/>
          <a:p>
            <a:r>
              <a:rPr lang="en-US" dirty="0"/>
              <a:t>An engineer approved design changes based on abutment foundation materials used in the building of a small bridge, which resulted in partial destruction of one abutment foundation after a heavy rainfall. The engineer was sued for the under-design of the bridge.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9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CLAIM EXAMPLE : </a:t>
            </a:r>
            <a:r>
              <a:rPr lang="en-US" sz="2400" dirty="0">
                <a:solidFill>
                  <a:schemeClr val="accent1"/>
                </a:solidFill>
              </a:rPr>
              <a:t>LIEN AND COUNTERCLAIM</a:t>
            </a:r>
            <a:endParaRPr lang="en-CA" sz="2400" dirty="0">
              <a:solidFill>
                <a:schemeClr val="accent1"/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5" y="806399"/>
            <a:ext cx="6586143" cy="2272361"/>
          </a:xfrm>
        </p:spPr>
        <p:txBody>
          <a:bodyPr/>
          <a:lstStyle/>
          <a:p>
            <a:r>
              <a:rPr lang="en-US" dirty="0"/>
              <a:t>An architect of a commercial property filed a lien against the property in an attempt to recover outstanding fees from the project owner. The owner issued a counterclaim alleging negligent design. The owner also brought the architect into a pre-existing lawsuit alleging that the architect failed to meet the terms of the construction management contract and directed work without written approval.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0992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0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2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2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3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1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3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3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6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6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7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7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9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504</TotalTime>
  <Words>677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DIN OT</vt:lpstr>
      <vt:lpstr>Marsh McLennan</vt:lpstr>
      <vt:lpstr>2_Marsh McLennan</vt:lpstr>
      <vt:lpstr>Risk Analysis Charts</vt:lpstr>
      <vt:lpstr>AVERAGE DEFENCE COST PER CLAIM</vt:lpstr>
      <vt:lpstr>INDEMNITY VS. DEFENCE COSTS</vt:lpstr>
      <vt:lpstr>Claims by Allegation</vt:lpstr>
      <vt:lpstr>Claims by claimant</vt:lpstr>
      <vt:lpstr>A&amp;E PROJECT - LIMIT PROFILE BY FEE RANGE</vt:lpstr>
      <vt:lpstr>A&amp;E PRACTICE - LIMIT PROFILE BY FEE RANGE</vt:lpstr>
      <vt:lpstr>CLAIM EXAMPLE : ENGINEERING DESIGN APPROVAL</vt:lpstr>
      <vt:lpstr>CLAIM EXAMPLE : LIEN AND COUNTERCLAIM</vt:lpstr>
      <vt:lpstr>CLAIM EXAMPLE : SUBSTITUTED MATERIAL</vt:lpstr>
      <vt:lpstr>60 YEARS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14</cp:revision>
  <dcterms:created xsi:type="dcterms:W3CDTF">2024-11-22T17:30:20Z</dcterms:created>
  <dcterms:modified xsi:type="dcterms:W3CDTF">2025-01-02T01:05:21Z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